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9"/>
  </p:notesMasterIdLst>
  <p:sldIdLst>
    <p:sldId id="256" r:id="rId2"/>
    <p:sldId id="268" r:id="rId3"/>
    <p:sldId id="314" r:id="rId4"/>
    <p:sldId id="319" r:id="rId5"/>
    <p:sldId id="269" r:id="rId6"/>
    <p:sldId id="272" r:id="rId7"/>
    <p:sldId id="265" r:id="rId8"/>
    <p:sldId id="261" r:id="rId9"/>
    <p:sldId id="281" r:id="rId10"/>
    <p:sldId id="280" r:id="rId11"/>
    <p:sldId id="315" r:id="rId12"/>
    <p:sldId id="279" r:id="rId13"/>
    <p:sldId id="292" r:id="rId14"/>
    <p:sldId id="290" r:id="rId15"/>
    <p:sldId id="320" r:id="rId16"/>
    <p:sldId id="321" r:id="rId17"/>
    <p:sldId id="293" r:id="rId18"/>
    <p:sldId id="271" r:id="rId19"/>
    <p:sldId id="289" r:id="rId20"/>
    <p:sldId id="276" r:id="rId21"/>
    <p:sldId id="326" r:id="rId22"/>
    <p:sldId id="322" r:id="rId23"/>
    <p:sldId id="262" r:id="rId24"/>
    <p:sldId id="330" r:id="rId25"/>
    <p:sldId id="260" r:id="rId26"/>
    <p:sldId id="327" r:id="rId27"/>
    <p:sldId id="278" r:id="rId28"/>
    <p:sldId id="323" r:id="rId29"/>
    <p:sldId id="296" r:id="rId30"/>
    <p:sldId id="307" r:id="rId31"/>
    <p:sldId id="303" r:id="rId32"/>
    <p:sldId id="304" r:id="rId33"/>
    <p:sldId id="329" r:id="rId34"/>
    <p:sldId id="302" r:id="rId35"/>
    <p:sldId id="297" r:id="rId36"/>
    <p:sldId id="325" r:id="rId37"/>
    <p:sldId id="299" r:id="rId38"/>
    <p:sldId id="333" r:id="rId39"/>
    <p:sldId id="334" r:id="rId40"/>
    <p:sldId id="332" r:id="rId41"/>
    <p:sldId id="300" r:id="rId42"/>
    <p:sldId id="264" r:id="rId43"/>
    <p:sldId id="311" r:id="rId44"/>
    <p:sldId id="312" r:id="rId45"/>
    <p:sldId id="335" r:id="rId46"/>
    <p:sldId id="270" r:id="rId47"/>
    <p:sldId id="328"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FFFE"/>
    <a:srgbClr val="00FEFB"/>
    <a:srgbClr val="00FF00"/>
    <a:srgbClr val="FF9500"/>
    <a:srgbClr val="0F9BFF"/>
    <a:srgbClr val="C912B6"/>
    <a:srgbClr val="DCE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111E81-D2A1-4866-9FD7-D78649486CAB}" v="1" dt="2026-09-04T10:22:06.894"/>
    <p1510:client id="{5B0721AA-2A1D-4AEE-BACE-1176CFBB08AF}" v="73" dt="2026-09-04T18:02:15.538"/>
    <p1510:client id="{8E090451-91A6-4DCE-A0B7-A1684C65D03B}" v="1092" dt="2026-09-03T08:51:41.614"/>
    <p1510:client id="{D1A4E56E-3F61-4E12-96FD-C727E93499EA}" v="3" dt="2026-09-04T18:17:06.534"/>
    <p1510:client id="{DE069CEB-8D8D-44A3-AA1E-E8D03B787AC3}" v="11" dt="2026-09-04T10:08:33.572"/>
    <p1510:client id="{F59FBA5B-6346-4FD2-A44A-C1E486735686}" v="7" dt="2026-09-04T18:15:34.3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49"/>
    <p:restoredTop sz="94645"/>
  </p:normalViewPr>
  <p:slideViewPr>
    <p:cSldViewPr snapToGrid="0" snapToObjects="1">
      <p:cViewPr varScale="1">
        <p:scale>
          <a:sx n="113" d="100"/>
          <a:sy n="113" d="100"/>
        </p:scale>
        <p:origin x="91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8F7D49-776C-9244-B7C2-9F98F86AD75A}" type="datetimeFigureOut">
              <a:rPr lang="en-US" smtClean="0"/>
              <a:t>9/4/2026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C6AC5C-C2ED-0C48-BAE4-31B2DE8AA96C}" type="slidenum">
              <a:rPr lang="en-US" smtClean="0"/>
              <a:t>‹#›</a:t>
            </a:fld>
            <a:endParaRPr lang="en-US"/>
          </a:p>
        </p:txBody>
      </p:sp>
    </p:spTree>
    <p:extLst>
      <p:ext uri="{BB962C8B-B14F-4D97-AF65-F5344CB8AC3E}">
        <p14:creationId xmlns:p14="http://schemas.microsoft.com/office/powerpoint/2010/main" val="106104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C6AC5C-C2ED-0C48-BAE4-31B2DE8AA96C}" type="slidenum">
              <a:rPr lang="en-US" smtClean="0"/>
              <a:t>2</a:t>
            </a:fld>
            <a:endParaRPr lang="en-US"/>
          </a:p>
        </p:txBody>
      </p:sp>
    </p:spTree>
    <p:extLst>
      <p:ext uri="{BB962C8B-B14F-4D97-AF65-F5344CB8AC3E}">
        <p14:creationId xmlns:p14="http://schemas.microsoft.com/office/powerpoint/2010/main" val="468744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C6AC5C-C2ED-0C48-BAE4-31B2DE8AA96C}" type="slidenum">
              <a:rPr lang="en-US" smtClean="0"/>
              <a:t>3</a:t>
            </a:fld>
            <a:endParaRPr lang="en-US"/>
          </a:p>
        </p:txBody>
      </p:sp>
    </p:spTree>
    <p:extLst>
      <p:ext uri="{BB962C8B-B14F-4D97-AF65-F5344CB8AC3E}">
        <p14:creationId xmlns:p14="http://schemas.microsoft.com/office/powerpoint/2010/main" val="56026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eaLnBrk="1">
              <a:lnSpc>
                <a:spcPct val="93000"/>
              </a:lnSpc>
              <a:buClr>
                <a:srgbClr val="000000"/>
              </a:buClr>
              <a:buSzPct val="45000"/>
              <a:buFont typeface="Wingdings" charset="2"/>
              <a:buNone/>
            </a:pPr>
            <a:endParaRPr lang="en-US" altLang="en-US"/>
          </a:p>
        </p:txBody>
      </p:sp>
      <p:sp>
        <p:nvSpPr>
          <p:cNvPr id="4099" name="Text Box 2"/>
          <p:cNvSpPr txBox="1">
            <a:spLocks noGrp="1" noChangeArrowheads="1"/>
          </p:cNvSpPr>
          <p:nvPr>
            <p:ph type="body"/>
          </p:nvPr>
        </p:nvSpPr>
        <p:spPr>
          <a:xfrm>
            <a:off x="1185863" y="4787900"/>
            <a:ext cx="5407025" cy="3825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xmlns="" val="1"/>
            </a:ext>
          </a:extLst>
        </p:spPr>
        <p:txBody>
          <a:bodyPr/>
          <a:lstStyle/>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endParaRPr lang="en-GB" altLang="en-US">
              <a:latin typeface="Arial" charset="0"/>
              <a:ea typeface="msgothic" charset="-128"/>
              <a:cs typeface="msgothic" charset="-128"/>
            </a:endParaRPr>
          </a:p>
        </p:txBody>
      </p:sp>
    </p:spTree>
    <p:extLst>
      <p:ext uri="{BB962C8B-B14F-4D97-AF65-F5344CB8AC3E}">
        <p14:creationId xmlns:p14="http://schemas.microsoft.com/office/powerpoint/2010/main" val="224002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Effect of sildenafil on lesion size and myelinated fiber density 7 days after hypoxia-ischemia (HI). </a:t>
            </a:r>
            <a:r>
              <a:rPr lang="en-US" sz="1200" b="1" i="0" u="none" strike="noStrike" kern="1200" dirty="0">
                <a:solidFill>
                  <a:schemeClr val="tx1"/>
                </a:solidFill>
                <a:effectLst/>
                <a:latin typeface="+mn-lt"/>
                <a:ea typeface="+mn-ea"/>
                <a:cs typeface="+mn-cs"/>
              </a:rPr>
              <a:t>A</a:t>
            </a:r>
            <a:r>
              <a:rPr lang="en-US" sz="1200" b="0" i="0" u="none" strike="noStrike" kern="1200" dirty="0">
                <a:solidFill>
                  <a:schemeClr val="tx1"/>
                </a:solidFill>
                <a:effectLst/>
                <a:latin typeface="+mn-lt"/>
                <a:ea typeface="+mn-ea"/>
                <a:cs typeface="+mn-cs"/>
              </a:rPr>
              <a:t>, Representative </a:t>
            </a:r>
            <a:r>
              <a:rPr lang="en-US" sz="1200" b="0" i="0" u="none" strike="noStrike" kern="1200" dirty="0" err="1">
                <a:solidFill>
                  <a:schemeClr val="tx1"/>
                </a:solidFill>
                <a:effectLst/>
                <a:latin typeface="+mn-lt"/>
                <a:ea typeface="+mn-ea"/>
                <a:cs typeface="+mn-cs"/>
              </a:rPr>
              <a:t>cresyl</a:t>
            </a:r>
            <a:r>
              <a:rPr lang="en-US" sz="1200" b="0" i="0" u="none" strike="noStrike" kern="1200" dirty="0">
                <a:solidFill>
                  <a:schemeClr val="tx1"/>
                </a:solidFill>
                <a:effectLst/>
                <a:latin typeface="+mn-lt"/>
                <a:ea typeface="+mn-ea"/>
                <a:cs typeface="+mn-cs"/>
              </a:rPr>
              <a:t>-violet–stained sections at the level of the dorsal (upper) and ventral (lower) hippocampus in PBS-treated (n=12) and sildenafil-treated (</a:t>
            </a:r>
            <a:r>
              <a:rPr lang="en-US" sz="1200" b="0" i="0" u="none" strike="noStrike" kern="1200" dirty="0" err="1">
                <a:solidFill>
                  <a:schemeClr val="tx1"/>
                </a:solidFill>
                <a:effectLst/>
                <a:latin typeface="+mn-lt"/>
                <a:ea typeface="+mn-ea"/>
                <a:cs typeface="+mn-cs"/>
              </a:rPr>
              <a:t>Sil</a:t>
            </a:r>
            <a:r>
              <a:rPr lang="en-US" sz="1200" b="0" i="0" u="none" strike="noStrike" kern="1200" dirty="0">
                <a:solidFill>
                  <a:schemeClr val="tx1"/>
                </a:solidFill>
                <a:effectLst/>
                <a:latin typeface="+mn-lt"/>
                <a:ea typeface="+mn-ea"/>
                <a:cs typeface="+mn-cs"/>
              </a:rPr>
              <a:t>, n=12) animals. </a:t>
            </a:r>
            <a:r>
              <a:rPr lang="en-US" sz="1200" b="1" i="0" u="none" strike="noStrike" kern="1200" dirty="0">
                <a:solidFill>
                  <a:schemeClr val="tx1"/>
                </a:solidFill>
                <a:effectLst/>
                <a:latin typeface="+mn-lt"/>
                <a:ea typeface="+mn-ea"/>
                <a:cs typeface="+mn-cs"/>
              </a:rPr>
              <a:t>B</a:t>
            </a:r>
            <a:r>
              <a:rPr lang="en-US" sz="1200" b="0" i="0" u="none" strike="noStrike" kern="1200" dirty="0">
                <a:solidFill>
                  <a:schemeClr val="tx1"/>
                </a:solidFill>
                <a:effectLst/>
                <a:latin typeface="+mn-lt"/>
                <a:ea typeface="+mn-ea"/>
                <a:cs typeface="+mn-cs"/>
              </a:rPr>
              <a:t>, Variation in tissue loss 7 days after injury after treatment with 10 or 5 mg/kg sildenafil. </a:t>
            </a:r>
            <a:r>
              <a:rPr lang="en-US" sz="1200" b="1" i="0" u="none" strike="noStrike" kern="1200" dirty="0">
                <a:solidFill>
                  <a:schemeClr val="tx1"/>
                </a:solidFill>
                <a:effectLst/>
                <a:latin typeface="+mn-lt"/>
                <a:ea typeface="+mn-ea"/>
                <a:cs typeface="+mn-cs"/>
              </a:rPr>
              <a:t>C</a:t>
            </a:r>
            <a:r>
              <a:rPr lang="en-US" sz="1200" b="0" i="0" u="none" strike="noStrike" kern="1200" dirty="0">
                <a:solidFill>
                  <a:schemeClr val="tx1"/>
                </a:solidFill>
                <a:effectLst/>
                <a:latin typeface="+mn-lt"/>
                <a:ea typeface="+mn-ea"/>
                <a:cs typeface="+mn-cs"/>
              </a:rPr>
              <a:t>, Representative mouse </a:t>
            </a:r>
            <a:r>
              <a:rPr lang="en-US" sz="1200" b="0" i="0" u="none" strike="noStrike" kern="1200" dirty="0" err="1">
                <a:solidFill>
                  <a:schemeClr val="tx1"/>
                </a:solidFill>
                <a:effectLst/>
                <a:latin typeface="+mn-lt"/>
                <a:ea typeface="+mn-ea"/>
                <a:cs typeface="+mn-cs"/>
              </a:rPr>
              <a:t>antimyelin</a:t>
            </a:r>
            <a:r>
              <a:rPr lang="en-US" sz="1200" b="0" i="0" u="none" strike="noStrike" kern="1200" dirty="0">
                <a:solidFill>
                  <a:schemeClr val="tx1"/>
                </a:solidFill>
                <a:effectLst/>
                <a:latin typeface="+mn-lt"/>
                <a:ea typeface="+mn-ea"/>
                <a:cs typeface="+mn-cs"/>
              </a:rPr>
              <a:t> basic protein (MBP) </a:t>
            </a:r>
            <a:r>
              <a:rPr lang="en-US" sz="1200" b="0" i="0" u="none" strike="noStrike" kern="1200" dirty="0" err="1">
                <a:solidFill>
                  <a:schemeClr val="tx1"/>
                </a:solidFill>
                <a:effectLst/>
                <a:latin typeface="+mn-lt"/>
                <a:ea typeface="+mn-ea"/>
                <a:cs typeface="+mn-cs"/>
              </a:rPr>
              <a:t>immunolabeling</a:t>
            </a:r>
            <a:r>
              <a:rPr lang="en-US" sz="1200" b="0" i="0" u="none" strike="noStrike" kern="1200" dirty="0">
                <a:solidFill>
                  <a:schemeClr val="tx1"/>
                </a:solidFill>
                <a:effectLst/>
                <a:latin typeface="+mn-lt"/>
                <a:ea typeface="+mn-ea"/>
                <a:cs typeface="+mn-cs"/>
              </a:rPr>
              <a:t> in the cingulum and fragmentation of the myelin sheath in PBS and sildenafil-treated animals. EC: external capsule. Scale bars: 50 </a:t>
            </a:r>
            <a:r>
              <a:rPr lang="en-US" sz="1200" b="0" i="0" u="none" strike="noStrike" kern="1200" dirty="0" err="1">
                <a:solidFill>
                  <a:schemeClr val="tx1"/>
                </a:solidFill>
                <a:effectLst/>
                <a:latin typeface="+mn-lt"/>
                <a:ea typeface="+mn-ea"/>
                <a:cs typeface="+mn-cs"/>
              </a:rPr>
              <a:t>μm</a:t>
            </a:r>
            <a:r>
              <a:rPr lang="en-US" sz="1200" b="0" i="0" u="none" strike="noStrike" kern="1200" dirty="0">
                <a:solidFill>
                  <a:schemeClr val="tx1"/>
                </a:solidFill>
                <a:effectLst/>
                <a:latin typeface="+mn-lt"/>
                <a:ea typeface="+mn-ea"/>
                <a:cs typeface="+mn-cs"/>
              </a:rPr>
              <a:t> (20 </a:t>
            </a:r>
            <a:r>
              <a:rPr lang="en-US" sz="1200" b="0" i="0" u="none" strike="noStrike" kern="1200" dirty="0" err="1">
                <a:solidFill>
                  <a:schemeClr val="tx1"/>
                </a:solidFill>
                <a:effectLst/>
                <a:latin typeface="+mn-lt"/>
                <a:ea typeface="+mn-ea"/>
                <a:cs typeface="+mn-cs"/>
              </a:rPr>
              <a:t>μm</a:t>
            </a:r>
            <a:r>
              <a:rPr lang="en-US" sz="1200" b="0" i="0" u="none" strike="noStrike" kern="1200" dirty="0">
                <a:solidFill>
                  <a:schemeClr val="tx1"/>
                </a:solidFill>
                <a:effectLst/>
                <a:latin typeface="+mn-lt"/>
                <a:ea typeface="+mn-ea"/>
                <a:cs typeface="+mn-cs"/>
              </a:rPr>
              <a:t> in enlarged panels). </a:t>
            </a:r>
            <a:r>
              <a:rPr lang="en-US" sz="1200" b="1" i="0" u="none" strike="noStrike" kern="1200" dirty="0">
                <a:solidFill>
                  <a:schemeClr val="tx1"/>
                </a:solidFill>
                <a:effectLst/>
                <a:latin typeface="+mn-lt"/>
                <a:ea typeface="+mn-ea"/>
                <a:cs typeface="+mn-cs"/>
              </a:rPr>
              <a:t>D</a:t>
            </a:r>
            <a:r>
              <a:rPr lang="en-US" sz="1200" b="0" i="0" u="none" strike="noStrike" kern="1200" dirty="0">
                <a:solidFill>
                  <a:schemeClr val="tx1"/>
                </a:solidFill>
                <a:effectLst/>
                <a:latin typeface="+mn-lt"/>
                <a:ea typeface="+mn-ea"/>
                <a:cs typeface="+mn-cs"/>
              </a:rPr>
              <a:t>, Quantification of the optical density of MBP immunoreactivity expressed as the ratio of ipsilateral (IL) to contralateral (CL) labeling, (IL/CL)</a:t>
            </a:r>
            <a:r>
              <a:rPr lang="en-US" sz="1200" b="0" i="0" u="none" strike="noStrike" kern="1200" baseline="-25000" dirty="0">
                <a:solidFill>
                  <a:schemeClr val="tx1"/>
                </a:solidFill>
                <a:effectLst/>
                <a:latin typeface="+mn-lt"/>
                <a:ea typeface="+mn-ea"/>
                <a:cs typeface="+mn-cs"/>
              </a:rPr>
              <a:t>MBP</a:t>
            </a:r>
            <a:r>
              <a:rPr lang="en-US" sz="1200" b="0"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P</a:t>
            </a:r>
            <a:r>
              <a:rPr lang="en-US" sz="1200" b="0" i="0" u="none" strike="noStrike" kern="1200" dirty="0">
                <a:solidFill>
                  <a:schemeClr val="tx1"/>
                </a:solidFill>
                <a:effectLst/>
                <a:latin typeface="+mn-lt"/>
                <a:ea typeface="+mn-ea"/>
                <a:cs typeface="+mn-cs"/>
              </a:rPr>
              <a:t>&lt;0.01, **</a:t>
            </a:r>
            <a:r>
              <a:rPr lang="en-US" sz="1200" b="0" i="1" u="none" strike="noStrike" kern="1200" dirty="0">
                <a:solidFill>
                  <a:schemeClr val="tx1"/>
                </a:solidFill>
                <a:effectLst/>
                <a:latin typeface="+mn-lt"/>
                <a:ea typeface="+mn-ea"/>
                <a:cs typeface="+mn-cs"/>
              </a:rPr>
              <a:t>P</a:t>
            </a:r>
            <a:r>
              <a:rPr lang="en-US" sz="1200" b="0" i="0" u="none" strike="noStrike" kern="1200" dirty="0">
                <a:solidFill>
                  <a:schemeClr val="tx1"/>
                </a:solidFill>
                <a:effectLst/>
                <a:latin typeface="+mn-lt"/>
                <a:ea typeface="+mn-ea"/>
                <a:cs typeface="+mn-cs"/>
              </a:rPr>
              <a:t>&lt;0.001, sildenafil vs PBS treatment.</a:t>
            </a:r>
            <a:endParaRPr lang="en-US" dirty="0"/>
          </a:p>
        </p:txBody>
      </p:sp>
      <p:sp>
        <p:nvSpPr>
          <p:cNvPr id="4" name="Slide Number Placeholder 3"/>
          <p:cNvSpPr>
            <a:spLocks noGrp="1"/>
          </p:cNvSpPr>
          <p:nvPr>
            <p:ph type="sldNum" sz="quarter" idx="10"/>
          </p:nvPr>
        </p:nvSpPr>
        <p:spPr/>
        <p:txBody>
          <a:bodyPr/>
          <a:lstStyle/>
          <a:p>
            <a:fld id="{18C6AC5C-C2ED-0C48-BAE4-31B2DE8AA96C}" type="slidenum">
              <a:rPr lang="en-US" smtClean="0"/>
              <a:t>35</a:t>
            </a:fld>
            <a:endParaRPr lang="en-US"/>
          </a:p>
        </p:txBody>
      </p:sp>
    </p:spTree>
    <p:extLst>
      <p:ext uri="{BB962C8B-B14F-4D97-AF65-F5344CB8AC3E}">
        <p14:creationId xmlns:p14="http://schemas.microsoft.com/office/powerpoint/2010/main" val="177266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C6AC5C-C2ED-0C48-BAE4-31B2DE8AA96C}" type="slidenum">
              <a:rPr lang="en-US" smtClean="0"/>
              <a:t>46</a:t>
            </a:fld>
            <a:endParaRPr lang="en-US"/>
          </a:p>
        </p:txBody>
      </p:sp>
    </p:spTree>
    <p:extLst>
      <p:ext uri="{BB962C8B-B14F-4D97-AF65-F5344CB8AC3E}">
        <p14:creationId xmlns:p14="http://schemas.microsoft.com/office/powerpoint/2010/main" val="439913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B58E-085D-D59C-8D77-286FDC91C5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EFAACB-B5DC-B534-860B-A866DE7F80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2A549F-1406-D855-897D-25D6E4538367}"/>
              </a:ext>
            </a:extLst>
          </p:cNvPr>
          <p:cNvSpPr>
            <a:spLocks noGrp="1"/>
          </p:cNvSpPr>
          <p:nvPr>
            <p:ph type="body" idx="1"/>
          </p:nvPr>
        </p:nvSpPr>
        <p:spPr/>
        <p:txBody>
          <a:bodyPr/>
          <a:lstStyle/>
          <a:p>
            <a:r>
              <a:rPr lang="en-US" dirty="0"/>
              <a:t>OSI. - Non Invasive </a:t>
            </a:r>
            <a:r>
              <a:rPr lang="en-US" dirty="0" err="1"/>
              <a:t>Surrogte</a:t>
            </a:r>
            <a:r>
              <a:rPr lang="en-US" baseline="0" dirty="0"/>
              <a:t> of OI = </a:t>
            </a:r>
            <a:r>
              <a:rPr lang="en-US" baseline="0" dirty="0" err="1"/>
              <a:t>MAPx</a:t>
            </a:r>
            <a:r>
              <a:rPr lang="en-US" baseline="0" dirty="0"/>
              <a:t> FIO2. / SPO2 ( It is 50% of OI),  Rule of 10 for response to Sildenafil = 10% decrease in OI, 10mmhg increase in PaO2 , 10</a:t>
            </a:r>
            <a:r>
              <a:rPr lang="en-US" baseline="0"/>
              <a:t>% decrease in PAP .</a:t>
            </a:r>
            <a:endParaRPr lang="en-US" dirty="0"/>
          </a:p>
        </p:txBody>
      </p:sp>
      <p:sp>
        <p:nvSpPr>
          <p:cNvPr id="4" name="Slide Number Placeholder 3">
            <a:extLst>
              <a:ext uri="{FF2B5EF4-FFF2-40B4-BE49-F238E27FC236}">
                <a16:creationId xmlns:a16="http://schemas.microsoft.com/office/drawing/2014/main" id="{C0232968-BCD2-65B6-5D02-801266EA64E2}"/>
              </a:ext>
            </a:extLst>
          </p:cNvPr>
          <p:cNvSpPr>
            <a:spLocks noGrp="1"/>
          </p:cNvSpPr>
          <p:nvPr>
            <p:ph type="sldNum" sz="quarter" idx="10"/>
          </p:nvPr>
        </p:nvSpPr>
        <p:spPr/>
        <p:txBody>
          <a:bodyPr/>
          <a:lstStyle/>
          <a:p>
            <a:fld id="{18C6AC5C-C2ED-0C48-BAE4-31B2DE8AA96C}" type="slidenum">
              <a:rPr lang="en-US" smtClean="0"/>
              <a:t>47</a:t>
            </a:fld>
            <a:endParaRPr lang="en-US"/>
          </a:p>
        </p:txBody>
      </p:sp>
    </p:spTree>
    <p:extLst>
      <p:ext uri="{BB962C8B-B14F-4D97-AF65-F5344CB8AC3E}">
        <p14:creationId xmlns:p14="http://schemas.microsoft.com/office/powerpoint/2010/main" val="3367772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B82D94-A334-1047-B1F5-28FFC284F914}"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240B1-8832-FF49-B08B-CA1B10A40ACF}" type="slidenum">
              <a:rPr lang="en-US" smtClean="0"/>
              <a:t>‹#›</a:t>
            </a:fld>
            <a:endParaRPr lang="en-US"/>
          </a:p>
        </p:txBody>
      </p:sp>
    </p:spTree>
    <p:extLst>
      <p:ext uri="{BB962C8B-B14F-4D97-AF65-F5344CB8AC3E}">
        <p14:creationId xmlns:p14="http://schemas.microsoft.com/office/powerpoint/2010/main" val="1138298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B82D94-A334-1047-B1F5-28FFC284F914}"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240B1-8832-FF49-B08B-CA1B10A40ACF}" type="slidenum">
              <a:rPr lang="en-US" smtClean="0"/>
              <a:t>‹#›</a:t>
            </a:fld>
            <a:endParaRPr lang="en-US"/>
          </a:p>
        </p:txBody>
      </p:sp>
    </p:spTree>
    <p:extLst>
      <p:ext uri="{BB962C8B-B14F-4D97-AF65-F5344CB8AC3E}">
        <p14:creationId xmlns:p14="http://schemas.microsoft.com/office/powerpoint/2010/main" val="1600259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B82D94-A334-1047-B1F5-28FFC284F914}"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240B1-8832-FF49-B08B-CA1B10A40ACF}" type="slidenum">
              <a:rPr lang="en-US" smtClean="0"/>
              <a:t>‹#›</a:t>
            </a:fld>
            <a:endParaRPr lang="en-US"/>
          </a:p>
        </p:txBody>
      </p:sp>
    </p:spTree>
    <p:extLst>
      <p:ext uri="{BB962C8B-B14F-4D97-AF65-F5344CB8AC3E}">
        <p14:creationId xmlns:p14="http://schemas.microsoft.com/office/powerpoint/2010/main" val="476742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B82D94-A334-1047-B1F5-28FFC284F914}"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240B1-8832-FF49-B08B-CA1B10A40ACF}" type="slidenum">
              <a:rPr lang="en-US" smtClean="0"/>
              <a:t>‹#›</a:t>
            </a:fld>
            <a:endParaRPr lang="en-US"/>
          </a:p>
        </p:txBody>
      </p:sp>
    </p:spTree>
    <p:extLst>
      <p:ext uri="{BB962C8B-B14F-4D97-AF65-F5344CB8AC3E}">
        <p14:creationId xmlns:p14="http://schemas.microsoft.com/office/powerpoint/2010/main" val="349525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B82D94-A334-1047-B1F5-28FFC284F914}" type="datetimeFigureOut">
              <a:rPr lang="en-US" smtClean="0"/>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D240B1-8832-FF49-B08B-CA1B10A40ACF}" type="slidenum">
              <a:rPr lang="en-US" smtClean="0"/>
              <a:t>‹#›</a:t>
            </a:fld>
            <a:endParaRPr lang="en-US"/>
          </a:p>
        </p:txBody>
      </p:sp>
    </p:spTree>
    <p:extLst>
      <p:ext uri="{BB962C8B-B14F-4D97-AF65-F5344CB8AC3E}">
        <p14:creationId xmlns:p14="http://schemas.microsoft.com/office/powerpoint/2010/main" val="1110093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B82D94-A334-1047-B1F5-28FFC284F914}" type="datetimeFigureOut">
              <a:rPr lang="en-US" smtClean="0"/>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D240B1-8832-FF49-B08B-CA1B10A40ACF}" type="slidenum">
              <a:rPr lang="en-US" smtClean="0"/>
              <a:t>‹#›</a:t>
            </a:fld>
            <a:endParaRPr lang="en-US"/>
          </a:p>
        </p:txBody>
      </p:sp>
    </p:spTree>
    <p:extLst>
      <p:ext uri="{BB962C8B-B14F-4D97-AF65-F5344CB8AC3E}">
        <p14:creationId xmlns:p14="http://schemas.microsoft.com/office/powerpoint/2010/main" val="10537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B82D94-A334-1047-B1F5-28FFC284F914}" type="datetimeFigureOut">
              <a:rPr lang="en-US" smtClean="0"/>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D240B1-8832-FF49-B08B-CA1B10A40ACF}" type="slidenum">
              <a:rPr lang="en-US" smtClean="0"/>
              <a:t>‹#›</a:t>
            </a:fld>
            <a:endParaRPr lang="en-US"/>
          </a:p>
        </p:txBody>
      </p:sp>
    </p:spTree>
    <p:extLst>
      <p:ext uri="{BB962C8B-B14F-4D97-AF65-F5344CB8AC3E}">
        <p14:creationId xmlns:p14="http://schemas.microsoft.com/office/powerpoint/2010/main" val="1016540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5B82D94-A334-1047-B1F5-28FFC284F914}"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240B1-8832-FF49-B08B-CA1B10A40ACF}" type="slidenum">
              <a:rPr lang="en-US" smtClean="0"/>
              <a:t>‹#›</a:t>
            </a:fld>
            <a:endParaRPr lang="en-US"/>
          </a:p>
        </p:txBody>
      </p:sp>
    </p:spTree>
    <p:extLst>
      <p:ext uri="{BB962C8B-B14F-4D97-AF65-F5344CB8AC3E}">
        <p14:creationId xmlns:p14="http://schemas.microsoft.com/office/powerpoint/2010/main" val="1764225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5B82D94-A334-1047-B1F5-28FFC284F914}"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D240B1-8832-FF49-B08B-CA1B10A40ACF}" type="slidenum">
              <a:rPr lang="en-US" smtClean="0"/>
              <a:t>‹#›</a:t>
            </a:fld>
            <a:endParaRPr lang="en-US"/>
          </a:p>
        </p:txBody>
      </p:sp>
    </p:spTree>
    <p:extLst>
      <p:ext uri="{BB962C8B-B14F-4D97-AF65-F5344CB8AC3E}">
        <p14:creationId xmlns:p14="http://schemas.microsoft.com/office/powerpoint/2010/main" val="1029650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B82D94-A334-1047-B1F5-28FFC284F914}"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240B1-8832-FF49-B08B-CA1B10A40ACF}" type="slidenum">
              <a:rPr lang="en-US" smtClean="0"/>
              <a:t>‹#›</a:t>
            </a:fld>
            <a:endParaRPr lang="en-US"/>
          </a:p>
        </p:txBody>
      </p:sp>
    </p:spTree>
    <p:extLst>
      <p:ext uri="{BB962C8B-B14F-4D97-AF65-F5344CB8AC3E}">
        <p14:creationId xmlns:p14="http://schemas.microsoft.com/office/powerpoint/2010/main" val="919431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B82D94-A334-1047-B1F5-28FFC284F914}"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240B1-8832-FF49-B08B-CA1B10A40ACF}" type="slidenum">
              <a:rPr lang="en-US" smtClean="0"/>
              <a:t>‹#›</a:t>
            </a:fld>
            <a:endParaRPr lang="en-US"/>
          </a:p>
        </p:txBody>
      </p:sp>
    </p:spTree>
    <p:extLst>
      <p:ext uri="{BB962C8B-B14F-4D97-AF65-F5344CB8AC3E}">
        <p14:creationId xmlns:p14="http://schemas.microsoft.com/office/powerpoint/2010/main" val="1748229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B82D94-A334-1047-B1F5-28FFC284F914}" type="datetimeFigureOut">
              <a:rPr lang="en-US" smtClean="0"/>
              <a:t>9/4/2026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D240B1-8832-FF49-B08B-CA1B10A40ACF}" type="slidenum">
              <a:rPr lang="en-US" smtClean="0"/>
              <a:t>‹#›</a:t>
            </a:fld>
            <a:endParaRPr lang="en-US"/>
          </a:p>
        </p:txBody>
      </p:sp>
    </p:spTree>
    <p:extLst>
      <p:ext uri="{BB962C8B-B14F-4D97-AF65-F5344CB8AC3E}">
        <p14:creationId xmlns:p14="http://schemas.microsoft.com/office/powerpoint/2010/main" val="176844838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fif"/><Relationship Id="rId2" Type="http://schemas.openxmlformats.org/officeDocument/2006/relationships/image" Target="../media/image14.jfif"/><Relationship Id="rId1" Type="http://schemas.openxmlformats.org/officeDocument/2006/relationships/slideLayout" Target="../slideLayouts/slideLayout1.xml"/><Relationship Id="rId4" Type="http://schemas.openxmlformats.org/officeDocument/2006/relationships/image" Target="../media/image16.tiff"/></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tiff"/></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en.wikipedia.org/wiki/Talk:COVID-19_pandemic_in_the_United_States/Archive_5" TargetMode="External"/><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gohealthytips.blogspot.com/2014/11/7-tips-how-to-increase-your-brain-intelligence.html" TargetMode="External"/><Relationship Id="rId5" Type="http://schemas.openxmlformats.org/officeDocument/2006/relationships/image" Target="../media/image54.jpe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69.png"/><Relationship Id="rId7" Type="http://schemas.openxmlformats.org/officeDocument/2006/relationships/image" Target="../media/image73.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2.svg"/><Relationship Id="rId5" Type="http://schemas.openxmlformats.org/officeDocument/2006/relationships/image" Target="../media/image71.svg"/><Relationship Id="rId4" Type="http://schemas.openxmlformats.org/officeDocument/2006/relationships/image" Target="../media/image70.svg"/><Relationship Id="rId9" Type="http://schemas.openxmlformats.org/officeDocument/2006/relationships/image" Target="../media/image75.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622136"/>
            <a:ext cx="12192000" cy="1246708"/>
          </a:xfrm>
          <a:solidFill>
            <a:srgbClr val="00B0F0"/>
          </a:solidFill>
          <a:ln>
            <a:noFill/>
          </a:ln>
          <a:effectLst/>
          <a:scene3d>
            <a:camera prst="orthographicFront">
              <a:rot lat="0" lon="0" rev="0"/>
            </a:camera>
            <a:lightRig rig="chilly" dir="t">
              <a:rot lat="0" lon="0" rev="18480000"/>
            </a:lightRig>
          </a:scene3d>
          <a:sp3d prstMaterial="clear">
            <a:bevelT h="63500"/>
          </a:sp3d>
        </p:spPr>
        <p:txBody>
          <a:bodyPr>
            <a:normAutofit/>
          </a:bodyPr>
          <a:lstStyle/>
          <a:p>
            <a:r>
              <a:rPr lang="en-US" sz="4800" dirty="0">
                <a:solidFill>
                  <a:srgbClr val="FF9500"/>
                </a:solidFill>
              </a:rPr>
              <a:t>SILDENAFIL – Past , Present ,and Future.</a:t>
            </a:r>
            <a:endParaRPr lang="en-US" sz="4800">
              <a:solidFill>
                <a:srgbClr val="FF9500"/>
              </a:solidFill>
              <a:ea typeface="Calibri Light"/>
              <a:cs typeface="Calibri Light"/>
            </a:endParaRPr>
          </a:p>
        </p:txBody>
      </p:sp>
      <p:sp>
        <p:nvSpPr>
          <p:cNvPr id="3" name="Subtitle 2"/>
          <p:cNvSpPr>
            <a:spLocks noGrp="1"/>
          </p:cNvSpPr>
          <p:nvPr>
            <p:ph type="subTitle" idx="1"/>
          </p:nvPr>
        </p:nvSpPr>
        <p:spPr>
          <a:xfrm>
            <a:off x="1330712" y="4134127"/>
            <a:ext cx="9144000" cy="2651027"/>
          </a:xfrm>
        </p:spPr>
        <p:txBody>
          <a:bodyPr vert="horz" lIns="91440" tIns="45720" rIns="91440" bIns="45720" rtlCol="0" anchor="t">
            <a:normAutofit fontScale="62500" lnSpcReduction="20000"/>
          </a:bodyPr>
          <a:lstStyle/>
          <a:p>
            <a:r>
              <a:rPr lang="en-US" sz="8600" b="1">
                <a:solidFill>
                  <a:srgbClr val="FFFF00"/>
                </a:solidFill>
              </a:rPr>
              <a:t>Dr</a:t>
            </a:r>
            <a:r>
              <a:rPr lang="en-US" sz="8600" b="1" dirty="0">
                <a:solidFill>
                  <a:srgbClr val="FFFF00"/>
                </a:solidFill>
              </a:rPr>
              <a:t> PK Rajiv </a:t>
            </a:r>
          </a:p>
          <a:p>
            <a:r>
              <a:rPr lang="en-US" sz="4000" dirty="0">
                <a:solidFill>
                  <a:srgbClr val="0F9BFF"/>
                </a:solidFill>
              </a:rPr>
              <a:t>MBBS, DCH,MD FRCPCH, FIAP </a:t>
            </a:r>
            <a:endParaRPr lang="en-US" sz="4000">
              <a:solidFill>
                <a:srgbClr val="0F9BFF"/>
              </a:solidFill>
              <a:ea typeface="Calibri"/>
              <a:cs typeface="Calibri"/>
            </a:endParaRPr>
          </a:p>
          <a:p>
            <a:r>
              <a:rPr lang="en-US" sz="4000" dirty="0">
                <a:solidFill>
                  <a:srgbClr val="0F9BFF"/>
                </a:solidFill>
              </a:rPr>
              <a:t>Fellowship in Neonatology(Australia) </a:t>
            </a:r>
            <a:r>
              <a:rPr lang="en-US" sz="4000" i="1" dirty="0">
                <a:solidFill>
                  <a:srgbClr val="0F9BFF"/>
                </a:solidFill>
              </a:rPr>
              <a:t>ex Professor of Neonatology </a:t>
            </a:r>
            <a:endParaRPr lang="en-US" sz="4000">
              <a:solidFill>
                <a:srgbClr val="0F9BFF"/>
              </a:solidFill>
              <a:ea typeface="Calibri"/>
              <a:cs typeface="Calibri"/>
            </a:endParaRPr>
          </a:p>
          <a:p>
            <a:r>
              <a:rPr lang="en-US" sz="4000" i="1" dirty="0">
                <a:solidFill>
                  <a:srgbClr val="0F9BFF"/>
                </a:solidFill>
              </a:rPr>
              <a:t>Amrita Institute of Medical Sciences </a:t>
            </a:r>
            <a:r>
              <a:rPr lang="en-US" sz="4000" i="1" dirty="0" err="1">
                <a:solidFill>
                  <a:srgbClr val="0F9BFF"/>
                </a:solidFill>
              </a:rPr>
              <a:t>kochi</a:t>
            </a:r>
            <a:r>
              <a:rPr lang="en-US" sz="4000" i="1" dirty="0">
                <a:solidFill>
                  <a:srgbClr val="0F9BFF"/>
                </a:solidFill>
              </a:rPr>
              <a:t> INDIA. Pin 682027 </a:t>
            </a:r>
            <a:endParaRPr lang="en-US" sz="4000">
              <a:solidFill>
                <a:srgbClr val="0F9BFF"/>
              </a:solidFill>
              <a:ea typeface="Calibri"/>
              <a:cs typeface="Calibri"/>
            </a:endParaRPr>
          </a:p>
          <a:p>
            <a:r>
              <a:rPr lang="en-US" sz="4000" b="1" i="1" dirty="0">
                <a:solidFill>
                  <a:srgbClr val="0F9BFF"/>
                </a:solidFill>
              </a:rPr>
              <a:t>Founder </a:t>
            </a:r>
            <a:r>
              <a:rPr lang="en-US" sz="4000" b="1" i="1">
                <a:solidFill>
                  <a:srgbClr val="0F9BFF"/>
                </a:solidFill>
              </a:rPr>
              <a:t>President of Indian</a:t>
            </a:r>
            <a:r>
              <a:rPr lang="en-US" sz="4000" b="1" i="1" dirty="0">
                <a:solidFill>
                  <a:srgbClr val="0F9BFF"/>
                </a:solidFill>
              </a:rPr>
              <a:t> Academy Pediatrics Emirates Neonatal Chapter 2019-2026 </a:t>
            </a:r>
            <a:endParaRPr lang="en-US" sz="4000">
              <a:solidFill>
                <a:srgbClr val="0F9BFF"/>
              </a:solidFill>
              <a:ea typeface="Calibri"/>
              <a:cs typeface="Calibri"/>
            </a:endParaRPr>
          </a:p>
          <a:p>
            <a:endParaRPr lang="en-US" sz="4000" dirty="0"/>
          </a:p>
          <a:p>
            <a:endParaRPr lang="en-US" sz="4000" b="1" dirty="0">
              <a:solidFill>
                <a:srgbClr val="FFFF00"/>
              </a:solidFill>
            </a:endParaRPr>
          </a:p>
          <a:p>
            <a:endParaRPr lang="en-US" sz="40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1533" y="72846"/>
            <a:ext cx="9588360" cy="2496790"/>
          </a:xfrm>
          <a:prstGeom prst="rect">
            <a:avLst/>
          </a:prstGeom>
        </p:spPr>
      </p:pic>
    </p:spTree>
    <p:extLst>
      <p:ext uri="{BB962C8B-B14F-4D97-AF65-F5344CB8AC3E}">
        <p14:creationId xmlns:p14="http://schemas.microsoft.com/office/powerpoint/2010/main" val="868963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2104077"/>
            <a:ext cx="12191999" cy="4110984"/>
          </a:xfrm>
        </p:spPr>
      </p:pic>
      <p:sp>
        <p:nvSpPr>
          <p:cNvPr id="5" name="TextBox 4"/>
          <p:cNvSpPr txBox="1"/>
          <p:nvPr/>
        </p:nvSpPr>
        <p:spPr>
          <a:xfrm>
            <a:off x="1052945" y="1528051"/>
            <a:ext cx="2314416" cy="400110"/>
          </a:xfrm>
          <a:prstGeom prst="rect">
            <a:avLst/>
          </a:prstGeom>
          <a:noFill/>
        </p:spPr>
        <p:txBody>
          <a:bodyPr wrap="none" rtlCol="0">
            <a:spAutoFit/>
          </a:bodyPr>
          <a:lstStyle/>
          <a:p>
            <a:r>
              <a:rPr lang="en-US" sz="2000" dirty="0">
                <a:solidFill>
                  <a:srgbClr val="00FF00"/>
                </a:solidFill>
              </a:rPr>
              <a:t>Endothelin Pathway </a:t>
            </a:r>
          </a:p>
        </p:txBody>
      </p:sp>
      <p:sp>
        <p:nvSpPr>
          <p:cNvPr id="6" name="TextBox 5"/>
          <p:cNvSpPr txBox="1"/>
          <p:nvPr/>
        </p:nvSpPr>
        <p:spPr>
          <a:xfrm>
            <a:off x="4724399" y="1631398"/>
            <a:ext cx="2525948" cy="400110"/>
          </a:xfrm>
          <a:prstGeom prst="rect">
            <a:avLst/>
          </a:prstGeom>
          <a:noFill/>
        </p:spPr>
        <p:txBody>
          <a:bodyPr wrap="none" rtlCol="0">
            <a:spAutoFit/>
          </a:bodyPr>
          <a:lstStyle/>
          <a:p>
            <a:r>
              <a:rPr lang="en-US" dirty="0">
                <a:solidFill>
                  <a:srgbClr val="C912B6"/>
                </a:solidFill>
              </a:rPr>
              <a:t>    </a:t>
            </a:r>
            <a:r>
              <a:rPr lang="en-US" sz="2000" dirty="0">
                <a:solidFill>
                  <a:srgbClr val="00FFFE"/>
                </a:solidFill>
              </a:rPr>
              <a:t>Nitric oxide Pathway</a:t>
            </a:r>
          </a:p>
        </p:txBody>
      </p:sp>
      <p:sp>
        <p:nvSpPr>
          <p:cNvPr id="7" name="TextBox 6"/>
          <p:cNvSpPr txBox="1"/>
          <p:nvPr/>
        </p:nvSpPr>
        <p:spPr>
          <a:xfrm>
            <a:off x="9518073" y="1717964"/>
            <a:ext cx="237566" cy="369332"/>
          </a:xfrm>
          <a:prstGeom prst="rect">
            <a:avLst/>
          </a:prstGeom>
          <a:noFill/>
        </p:spPr>
        <p:txBody>
          <a:bodyPr wrap="none" rtlCol="0">
            <a:spAutoFit/>
          </a:bodyPr>
          <a:lstStyle/>
          <a:p>
            <a:r>
              <a:rPr lang="en-US" dirty="0"/>
              <a:t> </a:t>
            </a:r>
          </a:p>
        </p:txBody>
      </p:sp>
      <p:sp>
        <p:nvSpPr>
          <p:cNvPr id="9" name="TextBox 8"/>
          <p:cNvSpPr txBox="1"/>
          <p:nvPr/>
        </p:nvSpPr>
        <p:spPr>
          <a:xfrm>
            <a:off x="9088582" y="1668227"/>
            <a:ext cx="2553007" cy="400110"/>
          </a:xfrm>
          <a:prstGeom prst="rect">
            <a:avLst/>
          </a:prstGeom>
          <a:noFill/>
        </p:spPr>
        <p:txBody>
          <a:bodyPr wrap="none" rtlCol="0">
            <a:spAutoFit/>
          </a:bodyPr>
          <a:lstStyle/>
          <a:p>
            <a:r>
              <a:rPr lang="en-US" sz="2000" dirty="0">
                <a:solidFill>
                  <a:srgbClr val="FFC000"/>
                </a:solidFill>
              </a:rPr>
              <a:t> </a:t>
            </a:r>
            <a:r>
              <a:rPr lang="en-US" sz="2000" dirty="0" err="1">
                <a:solidFill>
                  <a:srgbClr val="FFC000"/>
                </a:solidFill>
              </a:rPr>
              <a:t>Prostacycline</a:t>
            </a:r>
            <a:r>
              <a:rPr lang="en-US" sz="2000" dirty="0">
                <a:solidFill>
                  <a:srgbClr val="FFC000"/>
                </a:solidFill>
              </a:rPr>
              <a:t> Pathway</a:t>
            </a:r>
          </a:p>
        </p:txBody>
      </p:sp>
      <p:sp>
        <p:nvSpPr>
          <p:cNvPr id="10" name="Rectangle 9"/>
          <p:cNvSpPr/>
          <p:nvPr/>
        </p:nvSpPr>
        <p:spPr>
          <a:xfrm>
            <a:off x="8334209" y="6408863"/>
            <a:ext cx="3241593" cy="261610"/>
          </a:xfrm>
          <a:prstGeom prst="rect">
            <a:avLst/>
          </a:prstGeom>
        </p:spPr>
        <p:txBody>
          <a:bodyPr wrap="none">
            <a:spAutoFit/>
          </a:bodyPr>
          <a:lstStyle/>
          <a:p>
            <a:r>
              <a:rPr lang="en-US" sz="1100" dirty="0">
                <a:solidFill>
                  <a:srgbClr val="00B0F0"/>
                </a:solidFill>
                <a:latin typeface="DiverdaSansCom" charset="0"/>
              </a:rPr>
              <a:t>NATURE REVIEWS | </a:t>
            </a:r>
            <a:r>
              <a:rPr lang="en-US" sz="1100" b="1" dirty="0">
                <a:solidFill>
                  <a:srgbClr val="00B0F0"/>
                </a:solidFill>
                <a:latin typeface="DiverdaSansCom" charset="0"/>
              </a:rPr>
              <a:t>CARDIOLOGY ,OCT 2017 </a:t>
            </a:r>
            <a:endParaRPr lang="en-US" sz="3200" dirty="0">
              <a:solidFill>
                <a:srgbClr val="00B0F0"/>
              </a:solidFill>
            </a:endParaRPr>
          </a:p>
        </p:txBody>
      </p:sp>
      <p:sp>
        <p:nvSpPr>
          <p:cNvPr id="11" name="TextBox 10"/>
          <p:cNvSpPr txBox="1"/>
          <p:nvPr/>
        </p:nvSpPr>
        <p:spPr>
          <a:xfrm>
            <a:off x="373706" y="4336472"/>
            <a:ext cx="1116011" cy="369332"/>
          </a:xfrm>
          <a:prstGeom prst="rect">
            <a:avLst/>
          </a:prstGeom>
          <a:solidFill>
            <a:srgbClr val="FFC000"/>
          </a:solidFill>
          <a:ln>
            <a:solidFill>
              <a:schemeClr val="bg2"/>
            </a:solidFill>
          </a:ln>
        </p:spPr>
        <p:txBody>
          <a:bodyPr wrap="none" rtlCol="0">
            <a:spAutoFit/>
          </a:bodyPr>
          <a:lstStyle/>
          <a:p>
            <a:r>
              <a:rPr lang="en-US" dirty="0">
                <a:solidFill>
                  <a:schemeClr val="bg2"/>
                </a:solidFill>
              </a:rPr>
              <a:t>Bosentan </a:t>
            </a:r>
          </a:p>
        </p:txBody>
      </p:sp>
      <p:sp>
        <p:nvSpPr>
          <p:cNvPr id="12" name="TextBox 11"/>
          <p:cNvSpPr txBox="1"/>
          <p:nvPr/>
        </p:nvSpPr>
        <p:spPr>
          <a:xfrm>
            <a:off x="2036618" y="748145"/>
            <a:ext cx="237566" cy="369332"/>
          </a:xfrm>
          <a:prstGeom prst="rect">
            <a:avLst/>
          </a:prstGeom>
          <a:noFill/>
        </p:spPr>
        <p:txBody>
          <a:bodyPr wrap="none" rtlCol="0">
            <a:spAutoFit/>
          </a:bodyPr>
          <a:lstStyle/>
          <a:p>
            <a:r>
              <a:rPr lang="en-US" dirty="0"/>
              <a:t> </a:t>
            </a:r>
          </a:p>
        </p:txBody>
      </p:sp>
      <p:sp>
        <p:nvSpPr>
          <p:cNvPr id="13" name="Title 1"/>
          <p:cNvSpPr>
            <a:spLocks noGrp="1"/>
          </p:cNvSpPr>
          <p:nvPr>
            <p:ph type="title"/>
          </p:nvPr>
        </p:nvSpPr>
        <p:spPr>
          <a:xfrm>
            <a:off x="1" y="0"/>
            <a:ext cx="12191998" cy="1362281"/>
          </a:xfrm>
          <a:solidFill>
            <a:srgbClr val="FF0000"/>
          </a:solidFill>
        </p:spPr>
        <p:txBody>
          <a:bodyPr/>
          <a:lstStyle/>
          <a:p>
            <a:r>
              <a:rPr lang="en-US" dirty="0"/>
              <a:t>               Sildenafil in PPHN  – Where Do We Stand</a:t>
            </a:r>
          </a:p>
        </p:txBody>
      </p:sp>
    </p:spTree>
    <p:extLst>
      <p:ext uri="{BB962C8B-B14F-4D97-AF65-F5344CB8AC3E}">
        <p14:creationId xmlns:p14="http://schemas.microsoft.com/office/powerpoint/2010/main" val="249218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a:extLst>
              <a:ext uri="{FF2B5EF4-FFF2-40B4-BE49-F238E27FC236}">
                <a16:creationId xmlns:a16="http://schemas.microsoft.com/office/drawing/2014/main" id="{7810D1EF-95E6-2360-F74D-328CD8F8B3F6}"/>
              </a:ext>
            </a:extLst>
          </p:cNvPr>
          <p:cNvSpPr>
            <a:spLocks noGrp="1"/>
          </p:cNvSpPr>
          <p:nvPr>
            <p:ph type="title"/>
          </p:nvPr>
        </p:nvSpPr>
        <p:spPr>
          <a:xfrm>
            <a:off x="7915685" y="-1091753"/>
            <a:ext cx="3820949" cy="1655483"/>
          </a:xfrm>
        </p:spPr>
        <p:txBody>
          <a:bodyPr anchor="b">
            <a:normAutofit/>
          </a:bodyPr>
          <a:lstStyle/>
          <a:p>
            <a:r>
              <a:rPr lang="en-US" sz="4000" dirty="0">
                <a:highlight>
                  <a:srgbClr val="FF0000"/>
                </a:highlight>
                <a:ea typeface="Calibri Light"/>
                <a:cs typeface="Calibri Light"/>
              </a:rPr>
              <a:t>Pathophysiology </a:t>
            </a:r>
          </a:p>
        </p:txBody>
      </p:sp>
      <p:pic>
        <p:nvPicPr>
          <p:cNvPr id="5" name="Content Placeholder 4">
            <a:extLst>
              <a:ext uri="{FF2B5EF4-FFF2-40B4-BE49-F238E27FC236}">
                <a16:creationId xmlns:a16="http://schemas.microsoft.com/office/drawing/2014/main" id="{CA7B1D81-44BF-5DE8-5CEB-68C7183027F1}"/>
              </a:ext>
            </a:extLst>
          </p:cNvPr>
          <p:cNvPicPr>
            <a:picLocks noGrp="1" noChangeAspect="1"/>
          </p:cNvPicPr>
          <p:nvPr>
            <p:ph idx="1"/>
          </p:nvPr>
        </p:nvPicPr>
        <p:blipFill>
          <a:blip r:embed="rId3"/>
          <a:stretch>
            <a:fillRect/>
          </a:stretch>
        </p:blipFill>
        <p:spPr>
          <a:xfrm>
            <a:off x="108792" y="220871"/>
            <a:ext cx="7460384" cy="6412500"/>
          </a:xfrm>
          <a:prstGeom prst="rect">
            <a:avLst/>
          </a:prstGeom>
        </p:spPr>
      </p:pic>
      <p:sp>
        <p:nvSpPr>
          <p:cNvPr id="19" name="Rectangle 18">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AD8BF68A-EEC2-A7B9-A3A8-AD4435733581}"/>
              </a:ext>
            </a:extLst>
          </p:cNvPr>
          <p:cNvPicPr>
            <a:picLocks noChangeAspect="1"/>
          </p:cNvPicPr>
          <p:nvPr/>
        </p:nvPicPr>
        <p:blipFill>
          <a:blip r:embed="rId4"/>
          <a:stretch>
            <a:fillRect/>
          </a:stretch>
        </p:blipFill>
        <p:spPr>
          <a:xfrm>
            <a:off x="7689274" y="3187205"/>
            <a:ext cx="4246972" cy="3584584"/>
          </a:xfrm>
          <a:prstGeom prst="rect">
            <a:avLst/>
          </a:prstGeom>
        </p:spPr>
      </p:pic>
      <p:pic>
        <p:nvPicPr>
          <p:cNvPr id="2" name="Picture 1">
            <a:extLst>
              <a:ext uri="{FF2B5EF4-FFF2-40B4-BE49-F238E27FC236}">
                <a16:creationId xmlns:a16="http://schemas.microsoft.com/office/drawing/2014/main" id="{B2043788-80E7-1B2C-DCA0-9FEFBDABEC20}"/>
              </a:ext>
            </a:extLst>
          </p:cNvPr>
          <p:cNvPicPr>
            <a:picLocks noChangeAspect="1"/>
          </p:cNvPicPr>
          <p:nvPr/>
        </p:nvPicPr>
        <p:blipFill>
          <a:blip r:embed="rId5"/>
          <a:stretch>
            <a:fillRect/>
          </a:stretch>
        </p:blipFill>
        <p:spPr>
          <a:xfrm>
            <a:off x="8737195" y="528852"/>
            <a:ext cx="1986224" cy="2641852"/>
          </a:xfrm>
          <a:prstGeom prst="rect">
            <a:avLst/>
          </a:prstGeom>
        </p:spPr>
      </p:pic>
    </p:spTree>
    <p:extLst>
      <p:ext uri="{BB962C8B-B14F-4D97-AF65-F5344CB8AC3E}">
        <p14:creationId xmlns:p14="http://schemas.microsoft.com/office/powerpoint/2010/main" val="1207853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Right Triangle 10">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tom Nucleus Nuclear · Free vector graphic on Pixabay">
            <a:extLst>
              <a:ext uri="{FF2B5EF4-FFF2-40B4-BE49-F238E27FC236}">
                <a16:creationId xmlns:a16="http://schemas.microsoft.com/office/drawing/2014/main" id="{925FE5FC-1A0D-2E61-C493-D6B020823172}"/>
              </a:ext>
            </a:extLst>
          </p:cNvPr>
          <p:cNvPicPr>
            <a:picLocks noChangeAspect="1"/>
          </p:cNvPicPr>
          <p:nvPr/>
        </p:nvPicPr>
        <p:blipFill>
          <a:blip r:embed="rId2"/>
          <a:stretch>
            <a:fillRect/>
          </a:stretch>
        </p:blipFill>
        <p:spPr>
          <a:xfrm>
            <a:off x="2619714" y="918546"/>
            <a:ext cx="4431606" cy="4979334"/>
          </a:xfrm>
          <a:prstGeom prst="rect">
            <a:avLst/>
          </a:prstGeom>
        </p:spPr>
      </p:pic>
      <p:sp>
        <p:nvSpPr>
          <p:cNvPr id="3" name="TextBox 2">
            <a:extLst>
              <a:ext uri="{FF2B5EF4-FFF2-40B4-BE49-F238E27FC236}">
                <a16:creationId xmlns:a16="http://schemas.microsoft.com/office/drawing/2014/main" id="{59F4EB45-CBF6-ECBC-CB6F-6BD6CB0379B2}"/>
              </a:ext>
            </a:extLst>
          </p:cNvPr>
          <p:cNvSpPr txBox="1"/>
          <p:nvPr/>
        </p:nvSpPr>
        <p:spPr>
          <a:xfrm>
            <a:off x="7133771" y="965200"/>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Research 2002  To 2024</a:t>
            </a:r>
            <a:endParaRPr lang="en-US" dirty="0"/>
          </a:p>
        </p:txBody>
      </p:sp>
      <p:sp>
        <p:nvSpPr>
          <p:cNvPr id="5" name="TextBox 4">
            <a:extLst>
              <a:ext uri="{FF2B5EF4-FFF2-40B4-BE49-F238E27FC236}">
                <a16:creationId xmlns:a16="http://schemas.microsoft.com/office/drawing/2014/main" id="{B48484DC-D150-3E27-7D64-1917A3DC63BC}"/>
              </a:ext>
            </a:extLst>
          </p:cNvPr>
          <p:cNvSpPr txBox="1"/>
          <p:nvPr/>
        </p:nvSpPr>
        <p:spPr>
          <a:xfrm>
            <a:off x="783771" y="5834742"/>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My journey with sildenafil</a:t>
            </a:r>
            <a:endParaRPr lang="en-US" dirty="0"/>
          </a:p>
        </p:txBody>
      </p:sp>
    </p:spTree>
    <p:extLst>
      <p:ext uri="{BB962C8B-B14F-4D97-AF65-F5344CB8AC3E}">
        <p14:creationId xmlns:p14="http://schemas.microsoft.com/office/powerpoint/2010/main" val="46656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
          <p:cNvSpPr txBox="1">
            <a:spLocks noChangeArrowheads="1"/>
          </p:cNvSpPr>
          <p:nvPr/>
        </p:nvSpPr>
        <p:spPr bwMode="auto">
          <a:xfrm>
            <a:off x="1380799" y="145067"/>
            <a:ext cx="9107091"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a:lnSpc>
                <a:spcPct val="93000"/>
              </a:lnSpc>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128"/>
                <a:cs typeface="msgothic" charset="-128"/>
              </a:defRPr>
            </a:lvl1pPr>
            <a:lvl2pPr>
              <a:lnSpc>
                <a:spcPct val="93000"/>
              </a:lnSpc>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128"/>
                <a:cs typeface="msgothic" charset="-128"/>
              </a:defRPr>
            </a:lvl2pPr>
            <a:lvl3pPr>
              <a:lnSpc>
                <a:spcPct val="93000"/>
              </a:lnSpc>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128"/>
                <a:cs typeface="msgothic" charset="-128"/>
              </a:defRPr>
            </a:lvl3pPr>
            <a:lvl4pPr>
              <a:lnSpc>
                <a:spcPct val="93000"/>
              </a:lnSpc>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128"/>
                <a:cs typeface="msgothic" charset="-128"/>
              </a:defRPr>
            </a:lvl4pPr>
            <a:lvl5pPr>
              <a:lnSpc>
                <a:spcPct val="93000"/>
              </a:lnSpc>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128"/>
                <a:cs typeface="msgothic" charset="-128"/>
              </a:defRPr>
            </a:lvl5pPr>
            <a:lvl6pPr marL="1536700" indent="-215900" defTabSz="457200" eaLnBrk="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128"/>
                <a:cs typeface="msgothic" charset="-128"/>
              </a:defRPr>
            </a:lvl6pPr>
            <a:lvl7pPr marL="1993900" indent="-215900" defTabSz="457200" eaLnBrk="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128"/>
                <a:cs typeface="msgothic" charset="-128"/>
              </a:defRPr>
            </a:lvl7pPr>
            <a:lvl8pPr marL="2451100" indent="-215900" defTabSz="457200" eaLnBrk="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128"/>
                <a:cs typeface="msgothic" charset="-128"/>
              </a:defRPr>
            </a:lvl8pPr>
            <a:lvl9pPr marL="2908300" indent="-215900" defTabSz="457200" eaLnBrk="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128"/>
                <a:cs typeface="msgothic" charset="-128"/>
              </a:defRPr>
            </a:lvl9pPr>
          </a:lstStyle>
          <a:p>
            <a:pPr algn="ctr" eaLnBrk="1"/>
            <a:r>
              <a:rPr lang="en-GB" altLang="en-US" sz="1452" b="1" dirty="0">
                <a:solidFill>
                  <a:srgbClr val="FFFF00"/>
                </a:solidFill>
                <a:latin typeface="Arial" charset="0"/>
              </a:rPr>
              <a:t> </a:t>
            </a:r>
            <a:r>
              <a:rPr lang="en-GB" altLang="en-US" sz="2000" b="1" dirty="0">
                <a:solidFill>
                  <a:srgbClr val="FFFF00"/>
                </a:solidFill>
                <a:latin typeface="Arial" charset="0"/>
              </a:rPr>
              <a:t>THERAPIES APPROVED  FOR PULMONARY ARTERIAL HYPERTENSION </a:t>
            </a:r>
          </a:p>
        </p:txBody>
      </p:sp>
      <p:pic>
        <p:nvPicPr>
          <p:cNvPr id="30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300" y="580713"/>
            <a:ext cx="11554691" cy="582452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076" name="Text Box 3"/>
          <p:cNvSpPr txBox="1">
            <a:spLocks noChangeArrowheads="1"/>
          </p:cNvSpPr>
          <p:nvPr/>
        </p:nvSpPr>
        <p:spPr bwMode="auto">
          <a:xfrm>
            <a:off x="6456219" y="6405240"/>
            <a:ext cx="5232832" cy="2449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a:lnSpc>
                <a:spcPct val="93000"/>
              </a:lnSpc>
              <a:buClr>
                <a:srgbClr val="000000"/>
              </a:buClr>
              <a:buSzPct val="45000"/>
              <a:buFont typeface="Wingdings" charset="2"/>
              <a:tabLst>
                <a:tab pos="723900" algn="l"/>
                <a:tab pos="1447800" algn="l"/>
                <a:tab pos="2171700" algn="l"/>
                <a:tab pos="2895600" algn="l"/>
                <a:tab pos="3619500" algn="l"/>
              </a:tabLst>
              <a:defRPr sz="2400">
                <a:solidFill>
                  <a:schemeClr val="tx1"/>
                </a:solidFill>
                <a:latin typeface="Times New Roman" charset="0"/>
                <a:ea typeface="msgothic" charset="-128"/>
                <a:cs typeface="msgothic" charset="-128"/>
              </a:defRPr>
            </a:lvl1pPr>
            <a:lvl2pPr>
              <a:lnSpc>
                <a:spcPct val="93000"/>
              </a:lnSpc>
              <a:buClr>
                <a:srgbClr val="000000"/>
              </a:buClr>
              <a:buSzPct val="45000"/>
              <a:buFont typeface="Wingdings" charset="2"/>
              <a:tabLst>
                <a:tab pos="723900" algn="l"/>
                <a:tab pos="1447800" algn="l"/>
                <a:tab pos="2171700" algn="l"/>
                <a:tab pos="2895600" algn="l"/>
                <a:tab pos="3619500" algn="l"/>
              </a:tabLst>
              <a:defRPr sz="2400">
                <a:solidFill>
                  <a:schemeClr val="tx1"/>
                </a:solidFill>
                <a:latin typeface="Times New Roman" charset="0"/>
                <a:ea typeface="msgothic" charset="-128"/>
                <a:cs typeface="msgothic" charset="-128"/>
              </a:defRPr>
            </a:lvl2pPr>
            <a:lvl3pPr>
              <a:lnSpc>
                <a:spcPct val="93000"/>
              </a:lnSpc>
              <a:buClr>
                <a:srgbClr val="000000"/>
              </a:buClr>
              <a:buSzPct val="45000"/>
              <a:buFont typeface="Wingdings" charset="2"/>
              <a:tabLst>
                <a:tab pos="723900" algn="l"/>
                <a:tab pos="1447800" algn="l"/>
                <a:tab pos="2171700" algn="l"/>
                <a:tab pos="2895600" algn="l"/>
                <a:tab pos="3619500" algn="l"/>
              </a:tabLst>
              <a:defRPr sz="2400">
                <a:solidFill>
                  <a:schemeClr val="tx1"/>
                </a:solidFill>
                <a:latin typeface="Times New Roman" charset="0"/>
                <a:ea typeface="msgothic" charset="-128"/>
                <a:cs typeface="msgothic" charset="-128"/>
              </a:defRPr>
            </a:lvl3pPr>
            <a:lvl4pPr>
              <a:lnSpc>
                <a:spcPct val="93000"/>
              </a:lnSpc>
              <a:buClr>
                <a:srgbClr val="000000"/>
              </a:buClr>
              <a:buSzPct val="45000"/>
              <a:buFont typeface="Wingdings" charset="2"/>
              <a:tabLst>
                <a:tab pos="723900" algn="l"/>
                <a:tab pos="1447800" algn="l"/>
                <a:tab pos="2171700" algn="l"/>
                <a:tab pos="2895600" algn="l"/>
                <a:tab pos="3619500" algn="l"/>
              </a:tabLst>
              <a:defRPr sz="2400">
                <a:solidFill>
                  <a:schemeClr val="tx1"/>
                </a:solidFill>
                <a:latin typeface="Times New Roman" charset="0"/>
                <a:ea typeface="msgothic" charset="-128"/>
                <a:cs typeface="msgothic" charset="-128"/>
              </a:defRPr>
            </a:lvl4pPr>
            <a:lvl5pPr>
              <a:lnSpc>
                <a:spcPct val="93000"/>
              </a:lnSpc>
              <a:buClr>
                <a:srgbClr val="000000"/>
              </a:buClr>
              <a:buSzPct val="45000"/>
              <a:buFont typeface="Wingdings" charset="2"/>
              <a:tabLst>
                <a:tab pos="723900" algn="l"/>
                <a:tab pos="1447800" algn="l"/>
                <a:tab pos="2171700" algn="l"/>
                <a:tab pos="2895600" algn="l"/>
                <a:tab pos="3619500" algn="l"/>
              </a:tabLst>
              <a:defRPr sz="2400">
                <a:solidFill>
                  <a:schemeClr val="tx1"/>
                </a:solidFill>
                <a:latin typeface="Times New Roman" charset="0"/>
                <a:ea typeface="msgothic" charset="-128"/>
                <a:cs typeface="msgothic" charset="-128"/>
              </a:defRPr>
            </a:lvl5pPr>
            <a:lvl6pPr marL="1536700" indent="-215900" defTabSz="457200" eaLnBrk="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chemeClr val="tx1"/>
                </a:solidFill>
                <a:latin typeface="Times New Roman" charset="0"/>
                <a:ea typeface="msgothic" charset="-128"/>
                <a:cs typeface="msgothic" charset="-128"/>
              </a:defRPr>
            </a:lvl6pPr>
            <a:lvl7pPr marL="1993900" indent="-215900" defTabSz="457200" eaLnBrk="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chemeClr val="tx1"/>
                </a:solidFill>
                <a:latin typeface="Times New Roman" charset="0"/>
                <a:ea typeface="msgothic" charset="-128"/>
                <a:cs typeface="msgothic" charset="-128"/>
              </a:defRPr>
            </a:lvl7pPr>
            <a:lvl8pPr marL="2451100" indent="-215900" defTabSz="457200" eaLnBrk="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chemeClr val="tx1"/>
                </a:solidFill>
                <a:latin typeface="Times New Roman" charset="0"/>
                <a:ea typeface="msgothic" charset="-128"/>
                <a:cs typeface="msgothic" charset="-128"/>
              </a:defRPr>
            </a:lvl8pPr>
            <a:lvl9pPr marL="2908300" indent="-215900" defTabSz="457200" eaLnBrk="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chemeClr val="tx1"/>
                </a:solidFill>
                <a:latin typeface="Times New Roman" charset="0"/>
                <a:ea typeface="msgothic" charset="-128"/>
                <a:cs typeface="msgothic" charset="-128"/>
              </a:defRPr>
            </a:lvl9pPr>
          </a:lstStyle>
          <a:p>
            <a:pPr algn="ctr" eaLnBrk="1"/>
            <a:r>
              <a:rPr lang="en-GB" altLang="en-US" sz="1200" b="1" dirty="0">
                <a:solidFill>
                  <a:srgbClr val="00B0F0"/>
                </a:solidFill>
                <a:latin typeface="Arial" charset="0"/>
              </a:rPr>
              <a:t>Sean </a:t>
            </a:r>
            <a:r>
              <a:rPr lang="en-GB" altLang="en-US" sz="1200" b="1" dirty="0" err="1">
                <a:solidFill>
                  <a:srgbClr val="00B0F0"/>
                </a:solidFill>
                <a:latin typeface="Arial" charset="0"/>
              </a:rPr>
              <a:t>Gaine</a:t>
            </a:r>
            <a:r>
              <a:rPr lang="en-GB" altLang="en-US" sz="1200" b="1" dirty="0">
                <a:solidFill>
                  <a:srgbClr val="00B0F0"/>
                </a:solidFill>
                <a:latin typeface="Arial" charset="0"/>
              </a:rPr>
              <a:t> and </a:t>
            </a:r>
            <a:r>
              <a:rPr lang="en-GB" altLang="en-US" sz="1200" b="1" dirty="0" err="1">
                <a:solidFill>
                  <a:srgbClr val="00B0F0"/>
                </a:solidFill>
                <a:latin typeface="Arial" charset="0"/>
              </a:rPr>
              <a:t>Vallerie</a:t>
            </a:r>
            <a:r>
              <a:rPr lang="en-GB" altLang="en-US" sz="1200" b="1" dirty="0">
                <a:solidFill>
                  <a:srgbClr val="00B0F0"/>
                </a:solidFill>
                <a:latin typeface="Arial" charset="0"/>
              </a:rPr>
              <a:t> McLaughlin </a:t>
            </a:r>
            <a:r>
              <a:rPr lang="en-GB" altLang="en-US" sz="1200" b="1" dirty="0" err="1">
                <a:solidFill>
                  <a:srgbClr val="00B0F0"/>
                </a:solidFill>
                <a:latin typeface="Arial" charset="0"/>
              </a:rPr>
              <a:t>Eur</a:t>
            </a:r>
            <a:r>
              <a:rPr lang="en-GB" altLang="en-US" sz="1200" b="1" dirty="0">
                <a:solidFill>
                  <a:srgbClr val="00B0F0"/>
                </a:solidFill>
                <a:latin typeface="Arial" charset="0"/>
              </a:rPr>
              <a:t> </a:t>
            </a:r>
            <a:r>
              <a:rPr lang="en-GB" altLang="en-US" sz="1200" b="1" dirty="0" err="1">
                <a:solidFill>
                  <a:srgbClr val="00B0F0"/>
                </a:solidFill>
                <a:latin typeface="Arial" charset="0"/>
              </a:rPr>
              <a:t>Respir</a:t>
            </a:r>
            <a:r>
              <a:rPr lang="en-GB" altLang="en-US" sz="1200" b="1" dirty="0">
                <a:solidFill>
                  <a:srgbClr val="00B0F0"/>
                </a:solidFill>
                <a:latin typeface="Arial" charset="0"/>
              </a:rPr>
              <a:t> Rev 2017;26:170095</a:t>
            </a:r>
          </a:p>
        </p:txBody>
      </p:sp>
      <p:sp>
        <p:nvSpPr>
          <p:cNvPr id="3078" name="Rectangle 2"/>
          <p:cNvSpPr>
            <a:spLocks noChangeArrowheads="1"/>
          </p:cNvSpPr>
          <p:nvPr/>
        </p:nvSpPr>
        <p:spPr bwMode="auto">
          <a:xfrm>
            <a:off x="3782291" y="2138347"/>
            <a:ext cx="1605156" cy="635386"/>
          </a:xfrm>
          <a:prstGeom prst="rect">
            <a:avLst/>
          </a:prstGeom>
          <a:solidFill>
            <a:srgbClr val="00FFFE"/>
          </a:solidFill>
          <a:ln w="9525">
            <a:solidFill>
              <a:srgbClr val="0070C0"/>
            </a:solidFill>
            <a:round/>
            <a:headEnd/>
            <a:tailEnd/>
          </a:ln>
          <a:effectLst/>
        </p:spPr>
        <p:txBody>
          <a:bodyPr anchor="ctr"/>
          <a:lstStyle/>
          <a:p>
            <a:pPr algn="ctr" eaLnBrk="1">
              <a:lnSpc>
                <a:spcPct val="93000"/>
              </a:lnSpc>
              <a:buClr>
                <a:srgbClr val="000000"/>
              </a:buClr>
              <a:buSzPct val="45000"/>
              <a:buFont typeface="Wingdings" charset="2"/>
              <a:buNone/>
            </a:pPr>
            <a:r>
              <a:rPr lang="en-US" altLang="en-US" sz="1600" dirty="0">
                <a:ln>
                  <a:solidFill>
                    <a:sysClr val="windowText" lastClr="000000"/>
                  </a:solidFill>
                </a:ln>
              </a:rPr>
              <a:t>Sildenafil (Oral)</a:t>
            </a:r>
          </a:p>
          <a:p>
            <a:pPr algn="ctr" eaLnBrk="1">
              <a:lnSpc>
                <a:spcPct val="93000"/>
              </a:lnSpc>
              <a:buClr>
                <a:srgbClr val="000000"/>
              </a:buClr>
              <a:buSzPct val="45000"/>
              <a:buFont typeface="Wingdings" charset="2"/>
              <a:buNone/>
            </a:pPr>
            <a:r>
              <a:rPr lang="en-US" altLang="en-US" sz="1600" dirty="0">
                <a:ln>
                  <a:solidFill>
                    <a:sysClr val="windowText" lastClr="000000"/>
                  </a:solidFill>
                </a:ln>
              </a:rPr>
              <a:t>AIIMS, Kochi</a:t>
            </a:r>
          </a:p>
        </p:txBody>
      </p:sp>
      <p:sp>
        <p:nvSpPr>
          <p:cNvPr id="3079" name="Rectangle 7"/>
          <p:cNvSpPr>
            <a:spLocks noChangeArrowheads="1"/>
          </p:cNvSpPr>
          <p:nvPr/>
        </p:nvSpPr>
        <p:spPr bwMode="auto">
          <a:xfrm>
            <a:off x="4202202" y="3624861"/>
            <a:ext cx="652389" cy="200181"/>
          </a:xfrm>
          <a:prstGeom prst="rect">
            <a:avLst/>
          </a:prstGeom>
          <a:solidFill>
            <a:schemeClr val="bg1"/>
          </a:solidFill>
          <a:ln w="9525">
            <a:solidFill>
              <a:schemeClr val="bg1"/>
            </a:solidFill>
            <a:round/>
            <a:headEnd/>
            <a:tailEnd/>
          </a:ln>
        </p:spPr>
        <p:txBody>
          <a:bodyPr/>
          <a:lstStyle/>
          <a:p>
            <a:pPr eaLnBrk="1">
              <a:lnSpc>
                <a:spcPct val="93000"/>
              </a:lnSpc>
              <a:buClr>
                <a:srgbClr val="000000"/>
              </a:buClr>
              <a:buSzPct val="45000"/>
              <a:buFont typeface="Wingdings" charset="2"/>
              <a:buNone/>
            </a:pPr>
            <a:r>
              <a:rPr lang="en-US" altLang="en-US" sz="1452">
                <a:latin typeface="Telugu Sangam MN" charset="0"/>
                <a:ea typeface="Telugu Sangam MN" charset="0"/>
                <a:cs typeface="Telugu Sangam MN" charset="0"/>
              </a:rPr>
              <a:t>2002</a:t>
            </a:r>
          </a:p>
        </p:txBody>
      </p:sp>
      <p:cxnSp>
        <p:nvCxnSpPr>
          <p:cNvPr id="3080" name="Straight Connector 4"/>
          <p:cNvCxnSpPr>
            <a:cxnSpLocks noChangeShapeType="1"/>
          </p:cNvCxnSpPr>
          <p:nvPr/>
        </p:nvCxnSpPr>
        <p:spPr bwMode="auto">
          <a:xfrm flipV="1">
            <a:off x="4735058" y="2773732"/>
            <a:ext cx="0" cy="1113237"/>
          </a:xfrm>
          <a:prstGeom prst="line">
            <a:avLst/>
          </a:prstGeom>
          <a:noFill/>
          <a:ln w="9525">
            <a:solidFill>
              <a:srgbClr val="0070C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081" name="Group 10"/>
          <p:cNvGrpSpPr>
            <a:grpSpLocks/>
          </p:cNvGrpSpPr>
          <p:nvPr/>
        </p:nvGrpSpPr>
        <p:grpSpPr bwMode="auto">
          <a:xfrm>
            <a:off x="5387447" y="2044737"/>
            <a:ext cx="391721" cy="391721"/>
            <a:chOff x="3672160" y="2038705"/>
            <a:chExt cx="782664" cy="782664"/>
          </a:xfrm>
          <a:solidFill>
            <a:srgbClr val="00FFFE"/>
          </a:solidFill>
        </p:grpSpPr>
        <p:pic>
          <p:nvPicPr>
            <p:cNvPr id="7" name="Graphic 6" descr="Wreath"/>
            <p:cNvPicPr>
              <a:picLocks noChangeAspect="1"/>
            </p:cNvPicPr>
            <p:nvPr/>
          </p:nvPicPr>
          <p:blipFill>
            <a:blip r:embed="rId4"/>
            <a:stretch>
              <a:fillRect/>
            </a:stretch>
          </p:blipFill>
          <p:spPr>
            <a:xfrm>
              <a:off x="3672160" y="2038705"/>
              <a:ext cx="782664" cy="782664"/>
            </a:xfrm>
            <a:prstGeom prst="rect">
              <a:avLst/>
            </a:prstGeom>
            <a:grpFill/>
          </p:spPr>
        </p:pic>
        <p:pic>
          <p:nvPicPr>
            <p:cNvPr id="10" name="Graphic 9" descr="Medical"/>
            <p:cNvPicPr>
              <a:picLocks noChangeAspect="1"/>
            </p:cNvPicPr>
            <p:nvPr/>
          </p:nvPicPr>
          <p:blipFill>
            <a:blip r:embed="rId5"/>
            <a:stretch>
              <a:fillRect/>
            </a:stretch>
          </p:blipFill>
          <p:spPr>
            <a:xfrm>
              <a:off x="3836173" y="2225738"/>
              <a:ext cx="454636" cy="454636"/>
            </a:xfrm>
            <a:prstGeom prst="rect">
              <a:avLst/>
            </a:prstGeom>
            <a:grpFill/>
          </p:spPr>
        </p:pic>
      </p:grpSp>
      <p:sp>
        <p:nvSpPr>
          <p:cNvPr id="3082" name="Oval 11"/>
          <p:cNvSpPr>
            <a:spLocks noChangeArrowheads="1"/>
          </p:cNvSpPr>
          <p:nvPr/>
        </p:nvSpPr>
        <p:spPr bwMode="auto">
          <a:xfrm>
            <a:off x="4131635" y="3583097"/>
            <a:ext cx="722956" cy="262108"/>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eaLnBrk="1">
              <a:lnSpc>
                <a:spcPct val="93000"/>
              </a:lnSpc>
              <a:buClr>
                <a:srgbClr val="000000"/>
              </a:buClr>
              <a:buSzPct val="45000"/>
              <a:buFont typeface="Wingdings" charset="2"/>
              <a:buNone/>
            </a:pPr>
            <a:endParaRPr lang="en-US" altLang="en-US" sz="1633"/>
          </a:p>
        </p:txBody>
      </p:sp>
    </p:spTree>
    <p:extLst>
      <p:ext uri="{BB962C8B-B14F-4D97-AF65-F5344CB8AC3E}">
        <p14:creationId xmlns:p14="http://schemas.microsoft.com/office/powerpoint/2010/main" val="141229016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Arrow Connector 21">
            <a:extLst>
              <a:ext uri="{FF2B5EF4-FFF2-40B4-BE49-F238E27FC236}">
                <a16:creationId xmlns:a16="http://schemas.microsoft.com/office/drawing/2014/main" id="{1BB33462-75C5-3645-9A4E-298EF8659B5F}"/>
              </a:ext>
            </a:extLst>
          </p:cNvPr>
          <p:cNvCxnSpPr>
            <a:cxnSpLocks/>
            <a:stCxn id="2" idx="1"/>
            <a:endCxn id="5" idx="3"/>
          </p:cNvCxnSpPr>
          <p:nvPr/>
        </p:nvCxnSpPr>
        <p:spPr>
          <a:xfrm flipV="1">
            <a:off x="99848" y="3024781"/>
            <a:ext cx="11992303" cy="7007"/>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 name="Preparation 1">
            <a:extLst>
              <a:ext uri="{FF2B5EF4-FFF2-40B4-BE49-F238E27FC236}">
                <a16:creationId xmlns:a16="http://schemas.microsoft.com/office/drawing/2014/main" id="{114EE856-A288-9B44-8FD2-BAE41FFF515B}"/>
              </a:ext>
            </a:extLst>
          </p:cNvPr>
          <p:cNvSpPr/>
          <p:nvPr/>
        </p:nvSpPr>
        <p:spPr>
          <a:xfrm>
            <a:off x="99848" y="2634593"/>
            <a:ext cx="869405" cy="794390"/>
          </a:xfrm>
          <a:prstGeom prst="flowChartPreparation">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1"/>
                </a:solidFill>
              </a:rPr>
              <a:t>2006</a:t>
            </a:r>
          </a:p>
        </p:txBody>
      </p:sp>
      <p:sp>
        <p:nvSpPr>
          <p:cNvPr id="3" name="Preparation 2">
            <a:extLst>
              <a:ext uri="{FF2B5EF4-FFF2-40B4-BE49-F238E27FC236}">
                <a16:creationId xmlns:a16="http://schemas.microsoft.com/office/drawing/2014/main" id="{8F4F6CB7-C8E1-4F42-AE55-1F04F1D3A32B}"/>
              </a:ext>
            </a:extLst>
          </p:cNvPr>
          <p:cNvSpPr/>
          <p:nvPr/>
        </p:nvSpPr>
        <p:spPr>
          <a:xfrm>
            <a:off x="1304503" y="2634610"/>
            <a:ext cx="869404" cy="794390"/>
          </a:xfrm>
          <a:prstGeom prst="flowChartPreparation">
            <a:avLst/>
          </a:prstGeom>
          <a:solidFill>
            <a:srgbClr val="0BDDB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2009</a:t>
            </a:r>
          </a:p>
        </p:txBody>
      </p:sp>
      <p:sp>
        <p:nvSpPr>
          <p:cNvPr id="5" name="Preparation 4">
            <a:extLst>
              <a:ext uri="{FF2B5EF4-FFF2-40B4-BE49-F238E27FC236}">
                <a16:creationId xmlns:a16="http://schemas.microsoft.com/office/drawing/2014/main" id="{447B9529-446A-9642-9A58-C6E87E43F8A5}"/>
              </a:ext>
            </a:extLst>
          </p:cNvPr>
          <p:cNvSpPr/>
          <p:nvPr/>
        </p:nvSpPr>
        <p:spPr>
          <a:xfrm>
            <a:off x="11179990" y="2627586"/>
            <a:ext cx="912161" cy="794390"/>
          </a:xfrm>
          <a:prstGeom prst="flowChartPreparation">
            <a:avLst/>
          </a:prstGeom>
          <a:solidFill>
            <a:srgbClr val="87F9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1"/>
                </a:solidFill>
              </a:rPr>
              <a:t>2021</a:t>
            </a:r>
          </a:p>
        </p:txBody>
      </p:sp>
      <p:sp>
        <p:nvSpPr>
          <p:cNvPr id="8" name="Preparation 7">
            <a:extLst>
              <a:ext uri="{FF2B5EF4-FFF2-40B4-BE49-F238E27FC236}">
                <a16:creationId xmlns:a16="http://schemas.microsoft.com/office/drawing/2014/main" id="{52C50D7D-8F07-3548-A9B5-E858EDA53B18}"/>
              </a:ext>
            </a:extLst>
          </p:cNvPr>
          <p:cNvSpPr/>
          <p:nvPr/>
        </p:nvSpPr>
        <p:spPr>
          <a:xfrm>
            <a:off x="5012136" y="2627586"/>
            <a:ext cx="869405" cy="794390"/>
          </a:xfrm>
          <a:prstGeom prst="flowChartPreparation">
            <a:avLst/>
          </a:prstGeom>
          <a:solidFill>
            <a:srgbClr val="D1A3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2016</a:t>
            </a:r>
          </a:p>
        </p:txBody>
      </p:sp>
      <p:sp>
        <p:nvSpPr>
          <p:cNvPr id="9" name="Preparation 8">
            <a:extLst>
              <a:ext uri="{FF2B5EF4-FFF2-40B4-BE49-F238E27FC236}">
                <a16:creationId xmlns:a16="http://schemas.microsoft.com/office/drawing/2014/main" id="{9E015721-474C-BE40-876E-F5C720B8DDA2}"/>
              </a:ext>
            </a:extLst>
          </p:cNvPr>
          <p:cNvSpPr/>
          <p:nvPr/>
        </p:nvSpPr>
        <p:spPr>
          <a:xfrm>
            <a:off x="3701303" y="2634593"/>
            <a:ext cx="875659" cy="794390"/>
          </a:xfrm>
          <a:prstGeom prst="flowChartPreparation">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2014</a:t>
            </a:r>
          </a:p>
        </p:txBody>
      </p:sp>
      <p:sp>
        <p:nvSpPr>
          <p:cNvPr id="10" name="Preparation 9">
            <a:extLst>
              <a:ext uri="{FF2B5EF4-FFF2-40B4-BE49-F238E27FC236}">
                <a16:creationId xmlns:a16="http://schemas.microsoft.com/office/drawing/2014/main" id="{163CF783-8023-CB4F-8135-BB0CB8DEDC67}"/>
              </a:ext>
            </a:extLst>
          </p:cNvPr>
          <p:cNvSpPr/>
          <p:nvPr/>
        </p:nvSpPr>
        <p:spPr>
          <a:xfrm>
            <a:off x="2502902" y="2629600"/>
            <a:ext cx="869405" cy="794390"/>
          </a:xfrm>
          <a:prstGeom prst="flowChartPreparation">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2010</a:t>
            </a:r>
          </a:p>
        </p:txBody>
      </p:sp>
      <p:sp>
        <p:nvSpPr>
          <p:cNvPr id="13" name="Preparation 12">
            <a:extLst>
              <a:ext uri="{FF2B5EF4-FFF2-40B4-BE49-F238E27FC236}">
                <a16:creationId xmlns:a16="http://schemas.microsoft.com/office/drawing/2014/main" id="{A9F975C4-6099-F84D-A707-A65B22F895B3}"/>
              </a:ext>
            </a:extLst>
          </p:cNvPr>
          <p:cNvSpPr/>
          <p:nvPr/>
        </p:nvSpPr>
        <p:spPr>
          <a:xfrm>
            <a:off x="6204284" y="2634610"/>
            <a:ext cx="875658" cy="794390"/>
          </a:xfrm>
          <a:prstGeom prst="flowChartPreparation">
            <a:avLst/>
          </a:prstGeom>
          <a:solidFill>
            <a:srgbClr val="FF0E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2017</a:t>
            </a:r>
          </a:p>
        </p:txBody>
      </p:sp>
      <p:sp>
        <p:nvSpPr>
          <p:cNvPr id="14" name="Preparation 13">
            <a:extLst>
              <a:ext uri="{FF2B5EF4-FFF2-40B4-BE49-F238E27FC236}">
                <a16:creationId xmlns:a16="http://schemas.microsoft.com/office/drawing/2014/main" id="{69C992D7-3F9F-EB43-85B0-93A3C1B639BC}"/>
              </a:ext>
            </a:extLst>
          </p:cNvPr>
          <p:cNvSpPr/>
          <p:nvPr/>
        </p:nvSpPr>
        <p:spPr>
          <a:xfrm>
            <a:off x="9837444" y="2627586"/>
            <a:ext cx="950129" cy="794390"/>
          </a:xfrm>
          <a:prstGeom prst="flowChartPreparation">
            <a:avLst/>
          </a:prstGeom>
          <a:solidFill>
            <a:srgbClr val="FF2B8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2020</a:t>
            </a:r>
          </a:p>
        </p:txBody>
      </p:sp>
      <p:sp>
        <p:nvSpPr>
          <p:cNvPr id="15" name="Preparation 14">
            <a:extLst>
              <a:ext uri="{FF2B5EF4-FFF2-40B4-BE49-F238E27FC236}">
                <a16:creationId xmlns:a16="http://schemas.microsoft.com/office/drawing/2014/main" id="{B7513DEB-DE3A-ED46-9108-2DF18F5260C2}"/>
              </a:ext>
            </a:extLst>
          </p:cNvPr>
          <p:cNvSpPr/>
          <p:nvPr/>
        </p:nvSpPr>
        <p:spPr>
          <a:xfrm>
            <a:off x="8601077" y="2634593"/>
            <a:ext cx="881918" cy="794390"/>
          </a:xfrm>
          <a:prstGeom prst="flowChartPreparation">
            <a:avLst/>
          </a:prstGeom>
          <a:solidFill>
            <a:srgbClr val="A02A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2019</a:t>
            </a:r>
          </a:p>
        </p:txBody>
      </p:sp>
      <p:sp>
        <p:nvSpPr>
          <p:cNvPr id="16" name="Preparation 15">
            <a:extLst>
              <a:ext uri="{FF2B5EF4-FFF2-40B4-BE49-F238E27FC236}">
                <a16:creationId xmlns:a16="http://schemas.microsoft.com/office/drawing/2014/main" id="{BA37A114-DEF9-7247-8D39-D883FE76A2A9}"/>
              </a:ext>
            </a:extLst>
          </p:cNvPr>
          <p:cNvSpPr/>
          <p:nvPr/>
        </p:nvSpPr>
        <p:spPr>
          <a:xfrm>
            <a:off x="7402680" y="2629600"/>
            <a:ext cx="875658" cy="794390"/>
          </a:xfrm>
          <a:prstGeom prst="flowChartPreparation">
            <a:avLst/>
          </a:prstGeom>
          <a:solidFill>
            <a:srgbClr val="FFBB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2018</a:t>
            </a:r>
          </a:p>
        </p:txBody>
      </p:sp>
      <p:sp>
        <p:nvSpPr>
          <p:cNvPr id="43" name="Oval 42">
            <a:extLst>
              <a:ext uri="{FF2B5EF4-FFF2-40B4-BE49-F238E27FC236}">
                <a16:creationId xmlns:a16="http://schemas.microsoft.com/office/drawing/2014/main" id="{FE7B0843-E159-3941-9329-D8755B872B4D}"/>
              </a:ext>
            </a:extLst>
          </p:cNvPr>
          <p:cNvSpPr/>
          <p:nvPr/>
        </p:nvSpPr>
        <p:spPr>
          <a:xfrm>
            <a:off x="99156" y="162845"/>
            <a:ext cx="1769680" cy="1572268"/>
          </a:xfrm>
          <a:prstGeom prst="ellipse">
            <a:avLst/>
          </a:prstGeom>
          <a:solidFill>
            <a:srgbClr val="FFFF00"/>
          </a:solidFill>
          <a:ln w="57150"/>
        </p:spPr>
        <p:style>
          <a:lnRef idx="2">
            <a:schemeClr val="dk1">
              <a:shade val="50000"/>
            </a:schemeClr>
          </a:lnRef>
          <a:fillRef idx="1001">
            <a:schemeClr val="dk1"/>
          </a:fillRef>
          <a:effectRef idx="0">
            <a:schemeClr val="dk1"/>
          </a:effectRef>
          <a:fontRef idx="minor">
            <a:schemeClr val="lt1"/>
          </a:fontRef>
        </p:style>
        <p:txBody>
          <a:bodyPr rtlCol="0" anchor="ctr"/>
          <a:lstStyle/>
          <a:p>
            <a:pPr algn="ctr"/>
            <a:r>
              <a:rPr lang="en-US" sz="1400" b="1" dirty="0">
                <a:ln w="13462">
                  <a:noFill/>
                  <a:prstDash val="solid"/>
                </a:ln>
                <a:solidFill>
                  <a:sysClr val="windowText" lastClr="000000"/>
                </a:solidFill>
              </a:rPr>
              <a:t>2006</a:t>
            </a:r>
          </a:p>
          <a:p>
            <a:pPr algn="ctr"/>
            <a:r>
              <a:rPr lang="en-US" sz="1400" b="1" dirty="0">
                <a:ln w="13462">
                  <a:noFill/>
                  <a:prstDash val="solid"/>
                </a:ln>
                <a:solidFill>
                  <a:sysClr val="windowText" lastClr="000000"/>
                </a:solidFill>
              </a:rPr>
              <a:t>Baquero et al</a:t>
            </a:r>
          </a:p>
          <a:p>
            <a:pPr algn="ctr"/>
            <a:r>
              <a:rPr lang="en-US" sz="1600" b="1" dirty="0">
                <a:ln w="13462">
                  <a:noFill/>
                  <a:prstDash val="solid"/>
                </a:ln>
                <a:solidFill>
                  <a:sysClr val="windowText" lastClr="000000"/>
                </a:solidFill>
              </a:rPr>
              <a:t>(Oral sildenafil)</a:t>
            </a:r>
          </a:p>
        </p:txBody>
      </p:sp>
      <p:sp>
        <p:nvSpPr>
          <p:cNvPr id="44" name="Oval 43">
            <a:extLst>
              <a:ext uri="{FF2B5EF4-FFF2-40B4-BE49-F238E27FC236}">
                <a16:creationId xmlns:a16="http://schemas.microsoft.com/office/drawing/2014/main" id="{52D9AFF3-9002-5149-92F0-CF1F0ECB3362}"/>
              </a:ext>
            </a:extLst>
          </p:cNvPr>
          <p:cNvSpPr/>
          <p:nvPr/>
        </p:nvSpPr>
        <p:spPr>
          <a:xfrm>
            <a:off x="2023215" y="268446"/>
            <a:ext cx="1734485" cy="1466668"/>
          </a:xfrm>
          <a:prstGeom prst="ellipse">
            <a:avLst/>
          </a:prstGeom>
          <a:solidFill>
            <a:srgbClr val="00B0F0"/>
          </a:solidFill>
          <a:ln w="57150"/>
        </p:spPr>
        <p:style>
          <a:lnRef idx="2">
            <a:schemeClr val="dk1">
              <a:shade val="50000"/>
            </a:schemeClr>
          </a:lnRef>
          <a:fillRef idx="1001">
            <a:schemeClr val="dk1"/>
          </a:fillRef>
          <a:effectRef idx="0">
            <a:schemeClr val="dk1"/>
          </a:effectRef>
          <a:fontRef idx="minor">
            <a:schemeClr val="lt1"/>
          </a:fontRef>
        </p:style>
        <p:txBody>
          <a:bodyPr rtlCol="0" anchor="ctr"/>
          <a:lstStyle/>
          <a:p>
            <a:pPr algn="ctr"/>
            <a:r>
              <a:rPr lang="en-US" sz="1300" b="1" dirty="0">
                <a:ln w="13462">
                  <a:noFill/>
                  <a:prstDash val="solid"/>
                </a:ln>
                <a:solidFill>
                  <a:sysClr val="windowText" lastClr="000000"/>
                </a:solidFill>
              </a:rPr>
              <a:t>2010</a:t>
            </a:r>
          </a:p>
          <a:p>
            <a:pPr algn="ctr"/>
            <a:r>
              <a:rPr lang="en-US" sz="1300" b="1" dirty="0">
                <a:ln w="13462">
                  <a:noFill/>
                  <a:prstDash val="solid"/>
                </a:ln>
                <a:solidFill>
                  <a:sysClr val="windowText" lastClr="000000"/>
                </a:solidFill>
              </a:rPr>
              <a:t>Sinan et al</a:t>
            </a:r>
          </a:p>
          <a:p>
            <a:pPr algn="ctr"/>
            <a:r>
              <a:rPr lang="en-US" sz="1300" b="1" dirty="0">
                <a:ln w="13462">
                  <a:noFill/>
                  <a:prstDash val="solid"/>
                </a:ln>
                <a:solidFill>
                  <a:sysClr val="windowText" lastClr="000000"/>
                </a:solidFill>
              </a:rPr>
              <a:t>(</a:t>
            </a:r>
            <a:r>
              <a:rPr lang="en-US" sz="1400" b="1" dirty="0">
                <a:ln w="13462">
                  <a:noFill/>
                  <a:prstDash val="solid"/>
                </a:ln>
                <a:solidFill>
                  <a:sysClr val="windowText" lastClr="000000"/>
                </a:solidFill>
              </a:rPr>
              <a:t>Sildenafil vs Mgso4)</a:t>
            </a:r>
          </a:p>
        </p:txBody>
      </p:sp>
      <p:sp>
        <p:nvSpPr>
          <p:cNvPr id="45" name="Oval 44">
            <a:extLst>
              <a:ext uri="{FF2B5EF4-FFF2-40B4-BE49-F238E27FC236}">
                <a16:creationId xmlns:a16="http://schemas.microsoft.com/office/drawing/2014/main" id="{32794556-1972-3847-851A-79A70FCFE888}"/>
              </a:ext>
            </a:extLst>
          </p:cNvPr>
          <p:cNvSpPr/>
          <p:nvPr/>
        </p:nvSpPr>
        <p:spPr>
          <a:xfrm>
            <a:off x="3946439" y="245124"/>
            <a:ext cx="1724103" cy="1458310"/>
          </a:xfrm>
          <a:prstGeom prst="ellipse">
            <a:avLst/>
          </a:prstGeom>
          <a:solidFill>
            <a:srgbClr val="D1A3FB"/>
          </a:solidFill>
          <a:ln w="57150"/>
        </p:spPr>
        <p:style>
          <a:lnRef idx="2">
            <a:schemeClr val="dk1">
              <a:shade val="50000"/>
            </a:schemeClr>
          </a:lnRef>
          <a:fillRef idx="1001">
            <a:schemeClr val="dk1"/>
          </a:fillRef>
          <a:effectRef idx="0">
            <a:schemeClr val="dk1"/>
          </a:effectRef>
          <a:fontRef idx="minor">
            <a:schemeClr val="lt1"/>
          </a:fontRef>
        </p:style>
        <p:txBody>
          <a:bodyPr rtlCol="0" anchor="ctr"/>
          <a:lstStyle/>
          <a:p>
            <a:pPr algn="ctr"/>
            <a:r>
              <a:rPr lang="en-US" sz="1300" b="1" dirty="0">
                <a:ln w="13462">
                  <a:noFill/>
                  <a:prstDash val="solid"/>
                </a:ln>
                <a:solidFill>
                  <a:sysClr val="windowText" lastClr="000000"/>
                </a:solidFill>
              </a:rPr>
              <a:t>2016</a:t>
            </a:r>
          </a:p>
          <a:p>
            <a:pPr algn="ctr"/>
            <a:r>
              <a:rPr lang="en-US" sz="1300" b="1" dirty="0">
                <a:ln w="13462">
                  <a:noFill/>
                  <a:prstDash val="solid"/>
                </a:ln>
                <a:solidFill>
                  <a:sysClr val="windowText" lastClr="000000"/>
                </a:solidFill>
              </a:rPr>
              <a:t>Omar et al</a:t>
            </a:r>
          </a:p>
          <a:p>
            <a:pPr algn="ctr"/>
            <a:r>
              <a:rPr lang="en-US" sz="1400" b="1" dirty="0">
                <a:ln w="13462">
                  <a:noFill/>
                  <a:prstDash val="solid"/>
                </a:ln>
                <a:solidFill>
                  <a:sysClr val="windowText" lastClr="000000"/>
                </a:solidFill>
              </a:rPr>
              <a:t>(Oral sildenafil + </a:t>
            </a:r>
            <a:r>
              <a:rPr lang="en-US" sz="1400" b="1" dirty="0" err="1">
                <a:ln w="13462">
                  <a:noFill/>
                  <a:prstDash val="solid"/>
                </a:ln>
                <a:solidFill>
                  <a:sysClr val="windowText" lastClr="000000"/>
                </a:solidFill>
              </a:rPr>
              <a:t>iNO</a:t>
            </a:r>
            <a:r>
              <a:rPr lang="en-US" sz="1400" b="1" dirty="0">
                <a:ln w="13462">
                  <a:noFill/>
                  <a:prstDash val="solid"/>
                </a:ln>
                <a:solidFill>
                  <a:sysClr val="windowText" lastClr="000000"/>
                </a:solidFill>
              </a:rPr>
              <a:t>)</a:t>
            </a:r>
          </a:p>
        </p:txBody>
      </p:sp>
      <p:sp>
        <p:nvSpPr>
          <p:cNvPr id="46" name="Oval 45">
            <a:extLst>
              <a:ext uri="{FF2B5EF4-FFF2-40B4-BE49-F238E27FC236}">
                <a16:creationId xmlns:a16="http://schemas.microsoft.com/office/drawing/2014/main" id="{BE8C56D8-CBB0-B242-8260-8F3CA5D9BB3B}"/>
              </a:ext>
            </a:extLst>
          </p:cNvPr>
          <p:cNvSpPr/>
          <p:nvPr/>
        </p:nvSpPr>
        <p:spPr>
          <a:xfrm>
            <a:off x="5859282" y="84083"/>
            <a:ext cx="2091358" cy="1802459"/>
          </a:xfrm>
          <a:prstGeom prst="ellipse">
            <a:avLst/>
          </a:prstGeom>
          <a:solidFill>
            <a:srgbClr val="FFBB81"/>
          </a:solidFill>
          <a:ln w="57150"/>
        </p:spPr>
        <p:style>
          <a:lnRef idx="2">
            <a:schemeClr val="dk1">
              <a:shade val="50000"/>
            </a:schemeClr>
          </a:lnRef>
          <a:fillRef idx="1001">
            <a:schemeClr val="dk1"/>
          </a:fillRef>
          <a:effectRef idx="0">
            <a:schemeClr val="dk1"/>
          </a:effectRef>
          <a:fontRef idx="minor">
            <a:schemeClr val="lt1"/>
          </a:fontRef>
        </p:style>
        <p:txBody>
          <a:bodyPr rtlCol="0" anchor="ctr"/>
          <a:lstStyle/>
          <a:p>
            <a:pPr algn="ctr"/>
            <a:r>
              <a:rPr lang="en-US" sz="1300" b="1" dirty="0">
                <a:ln w="13462">
                  <a:noFill/>
                  <a:prstDash val="solid"/>
                </a:ln>
                <a:solidFill>
                  <a:sysClr val="windowText" lastClr="000000"/>
                </a:solidFill>
              </a:rPr>
              <a:t>2018</a:t>
            </a:r>
          </a:p>
          <a:p>
            <a:pPr algn="ctr"/>
            <a:r>
              <a:rPr lang="en-US" sz="1300" b="1" dirty="0" err="1">
                <a:ln w="13462">
                  <a:noFill/>
                  <a:prstDash val="solid"/>
                </a:ln>
                <a:solidFill>
                  <a:sysClr val="windowText" lastClr="000000"/>
                </a:solidFill>
              </a:rPr>
              <a:t>Nazia</a:t>
            </a:r>
            <a:r>
              <a:rPr lang="en-US" sz="1300" b="1" dirty="0">
                <a:ln w="13462">
                  <a:noFill/>
                  <a:prstDash val="solid"/>
                </a:ln>
                <a:solidFill>
                  <a:sysClr val="windowText" lastClr="000000"/>
                </a:solidFill>
              </a:rPr>
              <a:t> et al</a:t>
            </a:r>
          </a:p>
          <a:p>
            <a:pPr algn="ctr"/>
            <a:r>
              <a:rPr lang="en-US" sz="1300" b="1" dirty="0">
                <a:ln w="13462">
                  <a:noFill/>
                  <a:prstDash val="solid"/>
                </a:ln>
                <a:solidFill>
                  <a:sysClr val="windowText" lastClr="000000"/>
                </a:solidFill>
              </a:rPr>
              <a:t>(</a:t>
            </a:r>
            <a:r>
              <a:rPr lang="en-US" sz="1400" b="1" dirty="0">
                <a:ln w="13462">
                  <a:noFill/>
                  <a:prstDash val="solid"/>
                </a:ln>
                <a:solidFill>
                  <a:sysClr val="windowText" lastClr="000000"/>
                </a:solidFill>
              </a:rPr>
              <a:t>Sildenafil vs </a:t>
            </a:r>
            <a:r>
              <a:rPr lang="en-US" sz="1400" b="1" dirty="0" err="1">
                <a:ln w="13462">
                  <a:noFill/>
                  <a:prstDash val="solid"/>
                </a:ln>
                <a:solidFill>
                  <a:sysClr val="windowText" lastClr="000000"/>
                </a:solidFill>
              </a:rPr>
              <a:t>sildnfl</a:t>
            </a:r>
            <a:r>
              <a:rPr lang="en-US" sz="1400" b="1" dirty="0">
                <a:ln w="13462">
                  <a:noFill/>
                  <a:prstDash val="solid"/>
                </a:ln>
                <a:solidFill>
                  <a:sysClr val="windowText" lastClr="000000"/>
                </a:solidFill>
              </a:rPr>
              <a:t> + Bosentan)</a:t>
            </a:r>
          </a:p>
        </p:txBody>
      </p:sp>
      <p:sp>
        <p:nvSpPr>
          <p:cNvPr id="48" name="Oval 47">
            <a:extLst>
              <a:ext uri="{FF2B5EF4-FFF2-40B4-BE49-F238E27FC236}">
                <a16:creationId xmlns:a16="http://schemas.microsoft.com/office/drawing/2014/main" id="{B595EC93-21C8-0240-91B3-E2D19B186847}"/>
              </a:ext>
            </a:extLst>
          </p:cNvPr>
          <p:cNvSpPr/>
          <p:nvPr/>
        </p:nvSpPr>
        <p:spPr>
          <a:xfrm>
            <a:off x="10168785" y="135214"/>
            <a:ext cx="1884258" cy="1707086"/>
          </a:xfrm>
          <a:prstGeom prst="ellipse">
            <a:avLst/>
          </a:prstGeom>
          <a:solidFill>
            <a:srgbClr val="87F9F0"/>
          </a:solidFill>
          <a:ln w="57150"/>
        </p:spPr>
        <p:style>
          <a:lnRef idx="2">
            <a:schemeClr val="dk1">
              <a:shade val="50000"/>
            </a:schemeClr>
          </a:lnRef>
          <a:fillRef idx="1001">
            <a:schemeClr val="dk1"/>
          </a:fillRef>
          <a:effectRef idx="0">
            <a:schemeClr val="dk1"/>
          </a:effectRef>
          <a:fontRef idx="minor">
            <a:schemeClr val="lt1"/>
          </a:fontRef>
        </p:style>
        <p:txBody>
          <a:bodyPr rtlCol="0" anchor="ctr"/>
          <a:lstStyle/>
          <a:p>
            <a:pPr algn="ctr"/>
            <a:r>
              <a:rPr lang="en-US" sz="1300" b="1" dirty="0">
                <a:ln w="13462">
                  <a:noFill/>
                  <a:prstDash val="solid"/>
                </a:ln>
                <a:solidFill>
                  <a:sysClr val="windowText" lastClr="000000"/>
                </a:solidFill>
              </a:rPr>
              <a:t>2021</a:t>
            </a:r>
          </a:p>
          <a:p>
            <a:pPr algn="ctr"/>
            <a:r>
              <a:rPr lang="en-US" sz="1400" b="1" dirty="0">
                <a:ln w="13462">
                  <a:noFill/>
                  <a:prstDash val="solid"/>
                </a:ln>
                <a:solidFill>
                  <a:schemeClr val="bg1"/>
                </a:solidFill>
              </a:rPr>
              <a:t>Sildenafil vs </a:t>
            </a:r>
            <a:r>
              <a:rPr lang="en-US" sz="1400" b="1" dirty="0" err="1">
                <a:ln w="13462">
                  <a:noFill/>
                  <a:prstDash val="solid"/>
                </a:ln>
                <a:solidFill>
                  <a:schemeClr val="bg1"/>
                </a:solidFill>
              </a:rPr>
              <a:t>Nebulised</a:t>
            </a:r>
            <a:r>
              <a:rPr lang="en-US" sz="1400" b="1" dirty="0">
                <a:ln w="13462">
                  <a:noFill/>
                  <a:prstDash val="solid"/>
                </a:ln>
                <a:solidFill>
                  <a:schemeClr val="bg1"/>
                </a:solidFill>
              </a:rPr>
              <a:t> Mgso4 + sildenafil </a:t>
            </a:r>
          </a:p>
          <a:p>
            <a:pPr algn="ctr"/>
            <a:r>
              <a:rPr lang="en-US" sz="1300" b="1" dirty="0">
                <a:ln w="13462">
                  <a:noFill/>
                  <a:prstDash val="solid"/>
                </a:ln>
                <a:solidFill>
                  <a:sysClr val="windowText" lastClr="000000"/>
                </a:solidFill>
              </a:rPr>
              <a:t>(ongoing)</a:t>
            </a:r>
          </a:p>
        </p:txBody>
      </p:sp>
      <p:sp>
        <p:nvSpPr>
          <p:cNvPr id="49" name="Oval 48">
            <a:extLst>
              <a:ext uri="{FF2B5EF4-FFF2-40B4-BE49-F238E27FC236}">
                <a16:creationId xmlns:a16="http://schemas.microsoft.com/office/drawing/2014/main" id="{9F0A9891-A8E7-8D4C-BF31-98C4D00A30CD}"/>
              </a:ext>
            </a:extLst>
          </p:cNvPr>
          <p:cNvSpPr/>
          <p:nvPr/>
        </p:nvSpPr>
        <p:spPr>
          <a:xfrm>
            <a:off x="8193586" y="162845"/>
            <a:ext cx="1824975" cy="1723696"/>
          </a:xfrm>
          <a:prstGeom prst="ellipse">
            <a:avLst/>
          </a:prstGeom>
          <a:solidFill>
            <a:srgbClr val="A02AFF"/>
          </a:solidFill>
          <a:ln w="57150"/>
        </p:spPr>
        <p:style>
          <a:lnRef idx="2">
            <a:schemeClr val="dk1">
              <a:shade val="50000"/>
            </a:schemeClr>
          </a:lnRef>
          <a:fillRef idx="1001">
            <a:schemeClr val="dk1"/>
          </a:fillRef>
          <a:effectRef idx="0">
            <a:schemeClr val="dk1"/>
          </a:effectRef>
          <a:fontRef idx="minor">
            <a:schemeClr val="lt1"/>
          </a:fontRef>
        </p:style>
        <p:txBody>
          <a:bodyPr rtlCol="0" anchor="ctr"/>
          <a:lstStyle/>
          <a:p>
            <a:pPr algn="ctr"/>
            <a:r>
              <a:rPr lang="en-US" sz="1300" b="1" dirty="0">
                <a:ln w="13462">
                  <a:noFill/>
                  <a:prstDash val="solid"/>
                </a:ln>
                <a:solidFill>
                  <a:schemeClr val="tx1"/>
                </a:solidFill>
              </a:rPr>
              <a:t>2019</a:t>
            </a:r>
          </a:p>
          <a:p>
            <a:pPr algn="ctr"/>
            <a:r>
              <a:rPr lang="en-US" sz="1300" b="1" dirty="0" err="1">
                <a:ln w="13462">
                  <a:noFill/>
                  <a:prstDash val="solid"/>
                </a:ln>
                <a:solidFill>
                  <a:schemeClr val="tx1"/>
                </a:solidFill>
              </a:rPr>
              <a:t>CoDiNOS</a:t>
            </a:r>
            <a:r>
              <a:rPr lang="en-US" sz="1300" b="1" dirty="0">
                <a:ln w="13462">
                  <a:noFill/>
                  <a:prstDash val="solid"/>
                </a:ln>
                <a:solidFill>
                  <a:schemeClr val="tx1"/>
                </a:solidFill>
              </a:rPr>
              <a:t> trial</a:t>
            </a:r>
          </a:p>
          <a:p>
            <a:pPr algn="ctr"/>
            <a:r>
              <a:rPr lang="en-US" sz="1300" b="1" dirty="0">
                <a:ln w="13462">
                  <a:noFill/>
                  <a:prstDash val="solid"/>
                </a:ln>
                <a:solidFill>
                  <a:schemeClr val="tx1"/>
                </a:solidFill>
              </a:rPr>
              <a:t>(</a:t>
            </a:r>
            <a:r>
              <a:rPr lang="en-US" sz="1400" b="1" dirty="0">
                <a:ln w="13462">
                  <a:noFill/>
                  <a:prstDash val="solid"/>
                </a:ln>
                <a:solidFill>
                  <a:schemeClr val="tx1"/>
                </a:solidFill>
              </a:rPr>
              <a:t>IV sildenafil vs </a:t>
            </a:r>
            <a:r>
              <a:rPr lang="en-US" sz="1400" b="1" dirty="0" err="1">
                <a:ln w="13462">
                  <a:noFill/>
                  <a:prstDash val="solid"/>
                </a:ln>
                <a:solidFill>
                  <a:schemeClr val="tx1"/>
                </a:solidFill>
              </a:rPr>
              <a:t>iNO</a:t>
            </a:r>
            <a:r>
              <a:rPr lang="en-US" sz="1400" b="1" dirty="0">
                <a:ln w="13462">
                  <a:noFill/>
                  <a:prstDash val="solid"/>
                </a:ln>
                <a:solidFill>
                  <a:schemeClr val="tx1"/>
                </a:solidFill>
              </a:rPr>
              <a:t> in CDH</a:t>
            </a:r>
            <a:r>
              <a:rPr lang="en-US" sz="1300" b="1" dirty="0">
                <a:ln w="13462">
                  <a:noFill/>
                  <a:prstDash val="solid"/>
                </a:ln>
                <a:solidFill>
                  <a:schemeClr val="tx1"/>
                </a:solidFill>
              </a:rPr>
              <a:t>)</a:t>
            </a:r>
          </a:p>
        </p:txBody>
      </p:sp>
      <p:sp>
        <p:nvSpPr>
          <p:cNvPr id="52" name="Oval 51">
            <a:extLst>
              <a:ext uri="{FF2B5EF4-FFF2-40B4-BE49-F238E27FC236}">
                <a16:creationId xmlns:a16="http://schemas.microsoft.com/office/drawing/2014/main" id="{D872BD02-9A7E-9E49-9660-18BA9C2F5B5C}"/>
              </a:ext>
            </a:extLst>
          </p:cNvPr>
          <p:cNvSpPr/>
          <p:nvPr/>
        </p:nvSpPr>
        <p:spPr>
          <a:xfrm>
            <a:off x="284685" y="4675327"/>
            <a:ext cx="1737453" cy="1466668"/>
          </a:xfrm>
          <a:prstGeom prst="ellipse">
            <a:avLst/>
          </a:prstGeom>
          <a:solidFill>
            <a:srgbClr val="0BDDBA"/>
          </a:solidFill>
          <a:ln w="57150"/>
        </p:spPr>
        <p:style>
          <a:lnRef idx="2">
            <a:schemeClr val="dk1">
              <a:shade val="50000"/>
            </a:schemeClr>
          </a:lnRef>
          <a:fillRef idx="1001">
            <a:schemeClr val="dk1"/>
          </a:fillRef>
          <a:effectRef idx="0">
            <a:schemeClr val="dk1"/>
          </a:effectRef>
          <a:fontRef idx="minor">
            <a:schemeClr val="lt1"/>
          </a:fontRef>
        </p:style>
        <p:txBody>
          <a:bodyPr rtlCol="0" anchor="ctr"/>
          <a:lstStyle/>
          <a:p>
            <a:pPr algn="ctr"/>
            <a:r>
              <a:rPr lang="en-US" sz="1300" b="1" dirty="0">
                <a:ln w="13462">
                  <a:noFill/>
                  <a:prstDash val="solid"/>
                </a:ln>
                <a:solidFill>
                  <a:sysClr val="windowText" lastClr="000000"/>
                </a:solidFill>
              </a:rPr>
              <a:t>2009</a:t>
            </a:r>
          </a:p>
          <a:p>
            <a:pPr algn="ctr"/>
            <a:r>
              <a:rPr lang="en-US" sz="1300" b="1" dirty="0" err="1">
                <a:ln w="13462">
                  <a:noFill/>
                  <a:prstDash val="solid"/>
                </a:ln>
                <a:solidFill>
                  <a:sysClr val="windowText" lastClr="000000"/>
                </a:solidFill>
              </a:rPr>
              <a:t>Steinhorn</a:t>
            </a:r>
            <a:r>
              <a:rPr lang="en-US" sz="1300" b="1" dirty="0">
                <a:ln w="13462">
                  <a:noFill/>
                  <a:prstDash val="solid"/>
                </a:ln>
                <a:solidFill>
                  <a:sysClr val="windowText" lastClr="000000"/>
                </a:solidFill>
              </a:rPr>
              <a:t> et al</a:t>
            </a:r>
          </a:p>
          <a:p>
            <a:pPr algn="ctr"/>
            <a:r>
              <a:rPr lang="en-US" sz="1300" b="1" dirty="0">
                <a:ln w="13462">
                  <a:noFill/>
                  <a:prstDash val="solid"/>
                </a:ln>
                <a:solidFill>
                  <a:sysClr val="windowText" lastClr="000000"/>
                </a:solidFill>
              </a:rPr>
              <a:t>(IV sildenafil)</a:t>
            </a:r>
          </a:p>
        </p:txBody>
      </p:sp>
      <p:sp>
        <p:nvSpPr>
          <p:cNvPr id="53" name="Oval 52">
            <a:extLst>
              <a:ext uri="{FF2B5EF4-FFF2-40B4-BE49-F238E27FC236}">
                <a16:creationId xmlns:a16="http://schemas.microsoft.com/office/drawing/2014/main" id="{5B9AD189-2F80-8642-AFB6-83EF3E7AD419}"/>
              </a:ext>
            </a:extLst>
          </p:cNvPr>
          <p:cNvSpPr/>
          <p:nvPr/>
        </p:nvSpPr>
        <p:spPr>
          <a:xfrm>
            <a:off x="2369382" y="4720001"/>
            <a:ext cx="1613338" cy="1458310"/>
          </a:xfrm>
          <a:prstGeom prst="ellipse">
            <a:avLst/>
          </a:prstGeom>
          <a:solidFill>
            <a:schemeClr val="bg1">
              <a:lumMod val="85000"/>
            </a:schemeClr>
          </a:solidFill>
          <a:ln w="57150"/>
        </p:spPr>
        <p:style>
          <a:lnRef idx="2">
            <a:schemeClr val="dk1">
              <a:shade val="50000"/>
            </a:schemeClr>
          </a:lnRef>
          <a:fillRef idx="1001">
            <a:schemeClr val="dk1"/>
          </a:fillRef>
          <a:effectRef idx="0">
            <a:schemeClr val="dk1"/>
          </a:effectRef>
          <a:fontRef idx="minor">
            <a:schemeClr val="lt1"/>
          </a:fontRef>
        </p:style>
        <p:txBody>
          <a:bodyPr rtlCol="0" anchor="ctr"/>
          <a:lstStyle/>
          <a:p>
            <a:pPr algn="ctr"/>
            <a:r>
              <a:rPr lang="en-US" sz="1300" b="1" dirty="0">
                <a:ln w="13462">
                  <a:noFill/>
                  <a:prstDash val="solid"/>
                </a:ln>
                <a:solidFill>
                  <a:sysClr val="windowText" lastClr="000000"/>
                </a:solidFill>
              </a:rPr>
              <a:t>2014</a:t>
            </a:r>
          </a:p>
          <a:p>
            <a:pPr algn="ctr"/>
            <a:r>
              <a:rPr lang="en-US" sz="1300" b="1" dirty="0">
                <a:ln w="13462">
                  <a:noFill/>
                  <a:prstDash val="solid"/>
                </a:ln>
                <a:solidFill>
                  <a:sysClr val="windowText" lastClr="000000"/>
                </a:solidFill>
              </a:rPr>
              <a:t>DILATE trial</a:t>
            </a:r>
          </a:p>
          <a:p>
            <a:pPr algn="ctr"/>
            <a:r>
              <a:rPr lang="en-IN" sz="1300" b="1" dirty="0">
                <a:solidFill>
                  <a:schemeClr val="tx1"/>
                </a:solidFill>
              </a:rPr>
              <a:t>(</a:t>
            </a:r>
            <a:r>
              <a:rPr lang="en-IN" sz="1300" b="1" dirty="0" err="1">
                <a:solidFill>
                  <a:schemeClr val="tx1"/>
                </a:solidFill>
              </a:rPr>
              <a:t>Riociguat</a:t>
            </a:r>
            <a:r>
              <a:rPr lang="en-IN" sz="1300" b="1" dirty="0">
                <a:solidFill>
                  <a:schemeClr val="tx1"/>
                </a:solidFill>
              </a:rPr>
              <a:t> – adult study)</a:t>
            </a:r>
          </a:p>
        </p:txBody>
      </p:sp>
      <p:sp>
        <p:nvSpPr>
          <p:cNvPr id="54" name="Oval 53">
            <a:extLst>
              <a:ext uri="{FF2B5EF4-FFF2-40B4-BE49-F238E27FC236}">
                <a16:creationId xmlns:a16="http://schemas.microsoft.com/office/drawing/2014/main" id="{4590719C-B714-3A4A-99C1-728788C2C7AC}"/>
              </a:ext>
            </a:extLst>
          </p:cNvPr>
          <p:cNvSpPr/>
          <p:nvPr/>
        </p:nvSpPr>
        <p:spPr>
          <a:xfrm>
            <a:off x="4398695" y="4727864"/>
            <a:ext cx="1692258" cy="1458310"/>
          </a:xfrm>
          <a:prstGeom prst="ellipse">
            <a:avLst/>
          </a:prstGeom>
          <a:solidFill>
            <a:srgbClr val="FF0E00"/>
          </a:solidFill>
          <a:ln w="57150"/>
        </p:spPr>
        <p:style>
          <a:lnRef idx="2">
            <a:schemeClr val="dk1">
              <a:shade val="50000"/>
            </a:schemeClr>
          </a:lnRef>
          <a:fillRef idx="1001">
            <a:schemeClr val="dk1"/>
          </a:fillRef>
          <a:effectRef idx="0">
            <a:schemeClr val="dk1"/>
          </a:effectRef>
          <a:fontRef idx="minor">
            <a:schemeClr val="lt1"/>
          </a:fontRef>
        </p:style>
        <p:txBody>
          <a:bodyPr rtlCol="0" anchor="ctr"/>
          <a:lstStyle/>
          <a:p>
            <a:pPr algn="ctr"/>
            <a:r>
              <a:rPr lang="en-US" sz="1300" b="1" dirty="0">
                <a:ln w="13462">
                  <a:noFill/>
                  <a:prstDash val="solid"/>
                </a:ln>
                <a:solidFill>
                  <a:sysClr val="windowText" lastClr="000000"/>
                </a:solidFill>
              </a:rPr>
              <a:t>2017</a:t>
            </a:r>
          </a:p>
          <a:p>
            <a:pPr algn="ctr"/>
            <a:r>
              <a:rPr lang="en-US" sz="1300" b="1" dirty="0" err="1">
                <a:ln w="13462">
                  <a:noFill/>
                  <a:prstDash val="solid"/>
                </a:ln>
                <a:solidFill>
                  <a:sysClr val="windowText" lastClr="000000"/>
                </a:solidFill>
              </a:rPr>
              <a:t>Kamaz</a:t>
            </a:r>
            <a:r>
              <a:rPr lang="en-US" sz="1300" b="1" dirty="0">
                <a:ln w="13462">
                  <a:noFill/>
                  <a:prstDash val="solid"/>
                </a:ln>
                <a:solidFill>
                  <a:sysClr val="windowText" lastClr="000000"/>
                </a:solidFill>
              </a:rPr>
              <a:t> et al</a:t>
            </a:r>
          </a:p>
          <a:p>
            <a:pPr algn="ctr"/>
            <a:r>
              <a:rPr lang="en-US" sz="1300" b="1" dirty="0">
                <a:ln w="13462">
                  <a:noFill/>
                  <a:prstDash val="solid"/>
                </a:ln>
                <a:solidFill>
                  <a:srgbClr val="FFFF00"/>
                </a:solidFill>
              </a:rPr>
              <a:t>(Oral sildenafil + </a:t>
            </a:r>
            <a:r>
              <a:rPr lang="en-US" sz="1300" b="1" dirty="0" err="1">
                <a:ln w="13462">
                  <a:noFill/>
                  <a:prstDash val="solid"/>
                </a:ln>
                <a:solidFill>
                  <a:srgbClr val="FFFF00"/>
                </a:solidFill>
              </a:rPr>
              <a:t>iNO</a:t>
            </a:r>
            <a:r>
              <a:rPr lang="en-US" sz="1300" b="1" dirty="0">
                <a:ln w="13462">
                  <a:noFill/>
                  <a:prstDash val="solid"/>
                </a:ln>
                <a:solidFill>
                  <a:srgbClr val="FFFF00"/>
                </a:solidFill>
              </a:rPr>
              <a:t>)</a:t>
            </a:r>
          </a:p>
        </p:txBody>
      </p:sp>
      <p:sp>
        <p:nvSpPr>
          <p:cNvPr id="55" name="Oval 54">
            <a:extLst>
              <a:ext uri="{FF2B5EF4-FFF2-40B4-BE49-F238E27FC236}">
                <a16:creationId xmlns:a16="http://schemas.microsoft.com/office/drawing/2014/main" id="{B709C2A3-1F63-BD41-8A09-4A40DE84E900}"/>
              </a:ext>
            </a:extLst>
          </p:cNvPr>
          <p:cNvSpPr/>
          <p:nvPr/>
        </p:nvSpPr>
        <p:spPr>
          <a:xfrm>
            <a:off x="6438197" y="4720001"/>
            <a:ext cx="1613338" cy="1458310"/>
          </a:xfrm>
          <a:prstGeom prst="ellipse">
            <a:avLst/>
          </a:prstGeom>
          <a:solidFill>
            <a:srgbClr val="FFBB81"/>
          </a:solidFill>
          <a:ln w="57150"/>
        </p:spPr>
        <p:style>
          <a:lnRef idx="2">
            <a:schemeClr val="dk1">
              <a:shade val="50000"/>
            </a:schemeClr>
          </a:lnRef>
          <a:fillRef idx="1001">
            <a:schemeClr val="dk1"/>
          </a:fillRef>
          <a:effectRef idx="0">
            <a:schemeClr val="dk1"/>
          </a:effectRef>
          <a:fontRef idx="minor">
            <a:schemeClr val="lt1"/>
          </a:fontRef>
        </p:style>
        <p:txBody>
          <a:bodyPr rtlCol="0" anchor="ctr"/>
          <a:lstStyle/>
          <a:p>
            <a:pPr algn="ctr"/>
            <a:r>
              <a:rPr lang="en-US" sz="1300" b="1" dirty="0">
                <a:ln w="13462">
                  <a:noFill/>
                  <a:prstDash val="solid"/>
                </a:ln>
                <a:solidFill>
                  <a:sysClr val="windowText" lastClr="000000"/>
                </a:solidFill>
              </a:rPr>
              <a:t>2018</a:t>
            </a:r>
          </a:p>
          <a:p>
            <a:pPr algn="ctr"/>
            <a:r>
              <a:rPr lang="en-US" sz="1300" b="1" dirty="0">
                <a:ln w="13462">
                  <a:noFill/>
                  <a:prstDash val="solid"/>
                </a:ln>
                <a:solidFill>
                  <a:sysClr val="windowText" lastClr="000000"/>
                </a:solidFill>
              </a:rPr>
              <a:t>MINT trial</a:t>
            </a:r>
          </a:p>
          <a:p>
            <a:pPr algn="ctr"/>
            <a:r>
              <a:rPr lang="en-US" sz="1400" b="1" dirty="0">
                <a:ln w="13462">
                  <a:noFill/>
                  <a:prstDash val="solid"/>
                </a:ln>
                <a:solidFill>
                  <a:srgbClr val="FF0000"/>
                </a:solidFill>
              </a:rPr>
              <a:t>Milrinone in PPHN</a:t>
            </a:r>
            <a:endParaRPr lang="en-US" sz="1400" b="1" dirty="0">
              <a:ln w="13462">
                <a:noFill/>
                <a:prstDash val="solid"/>
              </a:ln>
              <a:solidFill>
                <a:schemeClr val="bg1"/>
              </a:solidFill>
            </a:endParaRPr>
          </a:p>
          <a:p>
            <a:pPr algn="ctr"/>
            <a:r>
              <a:rPr lang="en-US" sz="1300" b="1" dirty="0">
                <a:ln w="13462">
                  <a:noFill/>
                  <a:prstDash val="solid"/>
                </a:ln>
                <a:solidFill>
                  <a:schemeClr val="bg1"/>
                </a:solidFill>
              </a:rPr>
              <a:t>)</a:t>
            </a:r>
          </a:p>
        </p:txBody>
      </p:sp>
      <p:sp>
        <p:nvSpPr>
          <p:cNvPr id="56" name="Oval 55">
            <a:extLst>
              <a:ext uri="{FF2B5EF4-FFF2-40B4-BE49-F238E27FC236}">
                <a16:creationId xmlns:a16="http://schemas.microsoft.com/office/drawing/2014/main" id="{A4E35D87-DA41-3D47-B11F-57F80003C930}"/>
              </a:ext>
            </a:extLst>
          </p:cNvPr>
          <p:cNvSpPr/>
          <p:nvPr/>
        </p:nvSpPr>
        <p:spPr>
          <a:xfrm>
            <a:off x="10396935" y="4711643"/>
            <a:ext cx="1748164" cy="1458310"/>
          </a:xfrm>
          <a:prstGeom prst="ellipse">
            <a:avLst/>
          </a:prstGeom>
          <a:solidFill>
            <a:srgbClr val="FF2B82"/>
          </a:solidFill>
          <a:ln w="57150"/>
        </p:spPr>
        <p:style>
          <a:lnRef idx="2">
            <a:schemeClr val="dk1">
              <a:shade val="50000"/>
            </a:schemeClr>
          </a:lnRef>
          <a:fillRef idx="1001">
            <a:schemeClr val="dk1"/>
          </a:fillRef>
          <a:effectRef idx="0">
            <a:schemeClr val="dk1"/>
          </a:effectRef>
          <a:fontRef idx="minor">
            <a:schemeClr val="lt1"/>
          </a:fontRef>
        </p:style>
        <p:txBody>
          <a:bodyPr rtlCol="0" anchor="ctr"/>
          <a:lstStyle/>
          <a:p>
            <a:pPr algn="ctr"/>
            <a:r>
              <a:rPr lang="en-US" sz="1300" b="1" dirty="0">
                <a:ln w="13462">
                  <a:noFill/>
                  <a:prstDash val="solid"/>
                </a:ln>
                <a:solidFill>
                  <a:sysClr val="windowText" lastClr="000000"/>
                </a:solidFill>
              </a:rPr>
              <a:t>2020</a:t>
            </a:r>
          </a:p>
          <a:p>
            <a:pPr algn="ctr"/>
            <a:r>
              <a:rPr lang="en-US" sz="1300" b="1" dirty="0">
                <a:ln w="13462">
                  <a:noFill/>
                  <a:prstDash val="solid"/>
                </a:ln>
                <a:solidFill>
                  <a:sysClr val="windowText" lastClr="000000"/>
                </a:solidFill>
              </a:rPr>
              <a:t>SILDI SAFE trial</a:t>
            </a:r>
          </a:p>
          <a:p>
            <a:pPr algn="ctr"/>
            <a:r>
              <a:rPr lang="en-US" sz="1300" b="1" dirty="0">
                <a:ln w="13462">
                  <a:noFill/>
                  <a:prstDash val="solid"/>
                </a:ln>
                <a:solidFill>
                  <a:sysClr val="windowText" lastClr="000000"/>
                </a:solidFill>
              </a:rPr>
              <a:t>(Safety of  </a:t>
            </a:r>
            <a:r>
              <a:rPr lang="en-US" sz="1300" b="1" dirty="0">
                <a:ln w="13462">
                  <a:noFill/>
                  <a:prstDash val="solid"/>
                </a:ln>
                <a:solidFill>
                  <a:srgbClr val="FFFF00"/>
                </a:solidFill>
              </a:rPr>
              <a:t>sildenafil in preterms)</a:t>
            </a:r>
          </a:p>
        </p:txBody>
      </p:sp>
      <p:sp>
        <p:nvSpPr>
          <p:cNvPr id="57" name="Oval 56">
            <a:extLst>
              <a:ext uri="{FF2B5EF4-FFF2-40B4-BE49-F238E27FC236}">
                <a16:creationId xmlns:a16="http://schemas.microsoft.com/office/drawing/2014/main" id="{4C5DFDA3-BF81-B640-8E57-99C577CAE5B6}"/>
              </a:ext>
            </a:extLst>
          </p:cNvPr>
          <p:cNvSpPr/>
          <p:nvPr/>
        </p:nvSpPr>
        <p:spPr>
          <a:xfrm>
            <a:off x="8467510" y="4734015"/>
            <a:ext cx="1748164" cy="1458310"/>
          </a:xfrm>
          <a:prstGeom prst="ellipse">
            <a:avLst/>
          </a:prstGeom>
          <a:solidFill>
            <a:srgbClr val="00FF00"/>
          </a:solidFill>
          <a:ln w="57150"/>
        </p:spPr>
        <p:style>
          <a:lnRef idx="2">
            <a:schemeClr val="dk1">
              <a:shade val="50000"/>
            </a:schemeClr>
          </a:lnRef>
          <a:fillRef idx="1001">
            <a:schemeClr val="dk1"/>
          </a:fillRef>
          <a:effectRef idx="0">
            <a:schemeClr val="dk1"/>
          </a:effectRef>
          <a:fontRef idx="minor">
            <a:schemeClr val="lt1"/>
          </a:fontRef>
        </p:style>
        <p:txBody>
          <a:bodyPr rtlCol="0" anchor="ctr"/>
          <a:lstStyle/>
          <a:p>
            <a:pPr algn="ctr"/>
            <a:r>
              <a:rPr lang="en-US" sz="1300" b="1" dirty="0">
                <a:ln w="13462">
                  <a:noFill/>
                  <a:prstDash val="solid"/>
                </a:ln>
                <a:solidFill>
                  <a:sysClr val="windowText" lastClr="000000"/>
                </a:solidFill>
              </a:rPr>
              <a:t>2020</a:t>
            </a:r>
          </a:p>
          <a:p>
            <a:pPr algn="ctr"/>
            <a:r>
              <a:rPr lang="en-US" sz="1300" b="1" dirty="0" err="1">
                <a:ln w="13462">
                  <a:noFill/>
                  <a:prstDash val="solid"/>
                </a:ln>
                <a:solidFill>
                  <a:sysClr val="windowText" lastClr="000000"/>
                </a:solidFill>
              </a:rPr>
              <a:t>Ghandour</a:t>
            </a:r>
            <a:r>
              <a:rPr lang="en-US" sz="1300" b="1" dirty="0">
                <a:ln w="13462">
                  <a:noFill/>
                  <a:prstDash val="solid"/>
                </a:ln>
                <a:solidFill>
                  <a:sysClr val="windowText" lastClr="000000"/>
                </a:solidFill>
              </a:rPr>
              <a:t> et al</a:t>
            </a:r>
          </a:p>
          <a:p>
            <a:pPr algn="ctr"/>
            <a:r>
              <a:rPr lang="en-US" sz="1300" b="1" dirty="0">
                <a:ln w="13462">
                  <a:noFill/>
                  <a:prstDash val="solid"/>
                </a:ln>
                <a:solidFill>
                  <a:schemeClr val="bg1"/>
                </a:solidFill>
              </a:rPr>
              <a:t>(Sildenafil + Milrinone)</a:t>
            </a:r>
          </a:p>
        </p:txBody>
      </p:sp>
      <p:cxnSp>
        <p:nvCxnSpPr>
          <p:cNvPr id="59" name="Elbow Connector 58">
            <a:extLst>
              <a:ext uri="{FF2B5EF4-FFF2-40B4-BE49-F238E27FC236}">
                <a16:creationId xmlns:a16="http://schemas.microsoft.com/office/drawing/2014/main" id="{3CFD45DD-2093-7140-A060-C220901B2B31}"/>
              </a:ext>
            </a:extLst>
          </p:cNvPr>
          <p:cNvCxnSpPr>
            <a:cxnSpLocks/>
            <a:stCxn id="2" idx="0"/>
            <a:endCxn id="43" idx="4"/>
          </p:cNvCxnSpPr>
          <p:nvPr/>
        </p:nvCxnSpPr>
        <p:spPr>
          <a:xfrm rot="5400000" flipH="1" flipV="1">
            <a:off x="309533" y="1960131"/>
            <a:ext cx="899480" cy="449445"/>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Elbow Connector 62">
            <a:extLst>
              <a:ext uri="{FF2B5EF4-FFF2-40B4-BE49-F238E27FC236}">
                <a16:creationId xmlns:a16="http://schemas.microsoft.com/office/drawing/2014/main" id="{6E22B85E-2A4D-F841-86F0-2AE024F08919}"/>
              </a:ext>
            </a:extLst>
          </p:cNvPr>
          <p:cNvCxnSpPr>
            <a:cxnSpLocks/>
            <a:stCxn id="8" idx="0"/>
            <a:endCxn id="45" idx="4"/>
          </p:cNvCxnSpPr>
          <p:nvPr/>
        </p:nvCxnSpPr>
        <p:spPr>
          <a:xfrm rot="16200000" flipV="1">
            <a:off x="4665589" y="1846336"/>
            <a:ext cx="924152" cy="638348"/>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Elbow Connector 78">
            <a:extLst>
              <a:ext uri="{FF2B5EF4-FFF2-40B4-BE49-F238E27FC236}">
                <a16:creationId xmlns:a16="http://schemas.microsoft.com/office/drawing/2014/main" id="{18583A6B-9A48-274E-A989-57C6F920E338}"/>
              </a:ext>
            </a:extLst>
          </p:cNvPr>
          <p:cNvCxnSpPr>
            <a:cxnSpLocks/>
            <a:endCxn id="48" idx="4"/>
          </p:cNvCxnSpPr>
          <p:nvPr/>
        </p:nvCxnSpPr>
        <p:spPr>
          <a:xfrm rot="16200000" flipV="1">
            <a:off x="10974394" y="1978820"/>
            <a:ext cx="785270" cy="512229"/>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Elbow Connector 81">
            <a:extLst>
              <a:ext uri="{FF2B5EF4-FFF2-40B4-BE49-F238E27FC236}">
                <a16:creationId xmlns:a16="http://schemas.microsoft.com/office/drawing/2014/main" id="{5428B5EF-F63D-3E4B-BD15-128A076454FA}"/>
              </a:ext>
            </a:extLst>
          </p:cNvPr>
          <p:cNvCxnSpPr>
            <a:cxnSpLocks/>
          </p:cNvCxnSpPr>
          <p:nvPr/>
        </p:nvCxnSpPr>
        <p:spPr>
          <a:xfrm rot="16200000" flipV="1">
            <a:off x="8544973" y="2183391"/>
            <a:ext cx="912186" cy="1619"/>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Elbow Connector 83">
            <a:extLst>
              <a:ext uri="{FF2B5EF4-FFF2-40B4-BE49-F238E27FC236}">
                <a16:creationId xmlns:a16="http://schemas.microsoft.com/office/drawing/2014/main" id="{37030437-7436-4A40-ADDF-802503674512}"/>
              </a:ext>
            </a:extLst>
          </p:cNvPr>
          <p:cNvCxnSpPr>
            <a:stCxn id="3" idx="2"/>
            <a:endCxn id="52" idx="0"/>
          </p:cNvCxnSpPr>
          <p:nvPr/>
        </p:nvCxnSpPr>
        <p:spPr>
          <a:xfrm rot="5400000">
            <a:off x="823146" y="3759267"/>
            <a:ext cx="1246327" cy="585793"/>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Elbow Connector 85">
            <a:extLst>
              <a:ext uri="{FF2B5EF4-FFF2-40B4-BE49-F238E27FC236}">
                <a16:creationId xmlns:a16="http://schemas.microsoft.com/office/drawing/2014/main" id="{5476889F-CE75-C443-8A70-F856AA9A5E2A}"/>
              </a:ext>
            </a:extLst>
          </p:cNvPr>
          <p:cNvCxnSpPr>
            <a:stCxn id="9" idx="2"/>
            <a:endCxn id="53" idx="0"/>
          </p:cNvCxnSpPr>
          <p:nvPr/>
        </p:nvCxnSpPr>
        <p:spPr>
          <a:xfrm rot="5400000">
            <a:off x="3012083" y="3592951"/>
            <a:ext cx="1291018" cy="963082"/>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Elbow Connector 87">
            <a:extLst>
              <a:ext uri="{FF2B5EF4-FFF2-40B4-BE49-F238E27FC236}">
                <a16:creationId xmlns:a16="http://schemas.microsoft.com/office/drawing/2014/main" id="{DE454AF4-240C-A845-8771-2E102F131D4D}"/>
              </a:ext>
            </a:extLst>
          </p:cNvPr>
          <p:cNvCxnSpPr>
            <a:cxnSpLocks/>
            <a:stCxn id="13" idx="2"/>
            <a:endCxn id="54" idx="0"/>
          </p:cNvCxnSpPr>
          <p:nvPr/>
        </p:nvCxnSpPr>
        <p:spPr>
          <a:xfrm rot="5400000">
            <a:off x="5294037" y="3379788"/>
            <a:ext cx="1298864" cy="1397289"/>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Elbow Connector 90">
            <a:extLst>
              <a:ext uri="{FF2B5EF4-FFF2-40B4-BE49-F238E27FC236}">
                <a16:creationId xmlns:a16="http://schemas.microsoft.com/office/drawing/2014/main" id="{056A2FBA-A592-B34D-9444-6858EC639637}"/>
              </a:ext>
            </a:extLst>
          </p:cNvPr>
          <p:cNvCxnSpPr>
            <a:stCxn id="16" idx="0"/>
          </p:cNvCxnSpPr>
          <p:nvPr/>
        </p:nvCxnSpPr>
        <p:spPr>
          <a:xfrm rot="16200000" flipV="1">
            <a:off x="7108695" y="1897786"/>
            <a:ext cx="743058" cy="720570"/>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Elbow Connector 92">
            <a:extLst>
              <a:ext uri="{FF2B5EF4-FFF2-40B4-BE49-F238E27FC236}">
                <a16:creationId xmlns:a16="http://schemas.microsoft.com/office/drawing/2014/main" id="{8F96FDA6-F360-5343-B766-7F96930AF1C0}"/>
              </a:ext>
            </a:extLst>
          </p:cNvPr>
          <p:cNvCxnSpPr>
            <a:stCxn id="16" idx="2"/>
            <a:endCxn id="55" idx="0"/>
          </p:cNvCxnSpPr>
          <p:nvPr/>
        </p:nvCxnSpPr>
        <p:spPr>
          <a:xfrm rot="5400000">
            <a:off x="6894683" y="3774174"/>
            <a:ext cx="1296011" cy="595643"/>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Elbow Connector 94">
            <a:extLst>
              <a:ext uri="{FF2B5EF4-FFF2-40B4-BE49-F238E27FC236}">
                <a16:creationId xmlns:a16="http://schemas.microsoft.com/office/drawing/2014/main" id="{3235F04F-A64D-B84C-B29F-10264EF43769}"/>
              </a:ext>
            </a:extLst>
          </p:cNvPr>
          <p:cNvCxnSpPr>
            <a:cxnSpLocks/>
            <a:endCxn id="57" idx="0"/>
          </p:cNvCxnSpPr>
          <p:nvPr/>
        </p:nvCxnSpPr>
        <p:spPr>
          <a:xfrm rot="5400000">
            <a:off x="9031083" y="3746537"/>
            <a:ext cx="1297988" cy="676969"/>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9" name="Elbow Connector 98">
            <a:extLst>
              <a:ext uri="{FF2B5EF4-FFF2-40B4-BE49-F238E27FC236}">
                <a16:creationId xmlns:a16="http://schemas.microsoft.com/office/drawing/2014/main" id="{A0B4DA38-3B1F-4141-AC2D-17835C53F757}"/>
              </a:ext>
            </a:extLst>
          </p:cNvPr>
          <p:cNvCxnSpPr>
            <a:cxnSpLocks/>
            <a:endCxn id="56" idx="0"/>
          </p:cNvCxnSpPr>
          <p:nvPr/>
        </p:nvCxnSpPr>
        <p:spPr>
          <a:xfrm rot="16200000" flipH="1">
            <a:off x="10274721" y="3715347"/>
            <a:ext cx="1302372" cy="690220"/>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Elbow Connector 39">
            <a:extLst>
              <a:ext uri="{FF2B5EF4-FFF2-40B4-BE49-F238E27FC236}">
                <a16:creationId xmlns:a16="http://schemas.microsoft.com/office/drawing/2014/main" id="{2FB91C9A-D43E-A448-983B-9562F5912089}"/>
              </a:ext>
            </a:extLst>
          </p:cNvPr>
          <p:cNvCxnSpPr>
            <a:cxnSpLocks/>
          </p:cNvCxnSpPr>
          <p:nvPr/>
        </p:nvCxnSpPr>
        <p:spPr>
          <a:xfrm rot="16200000" flipV="1">
            <a:off x="2436017" y="2179865"/>
            <a:ext cx="912186" cy="1619"/>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887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74542" y="21254"/>
            <a:ext cx="5217457" cy="6836746"/>
          </a:xfrm>
        </p:spPr>
      </p:pic>
      <p:sp>
        <p:nvSpPr>
          <p:cNvPr id="5" name="TextBox 4"/>
          <p:cNvSpPr txBox="1"/>
          <p:nvPr/>
        </p:nvSpPr>
        <p:spPr>
          <a:xfrm>
            <a:off x="111511" y="365125"/>
            <a:ext cx="6974543" cy="1323439"/>
          </a:xfrm>
          <a:prstGeom prst="rect">
            <a:avLst/>
          </a:prstGeom>
          <a:solidFill>
            <a:srgbClr val="00B0F0"/>
          </a:solidFill>
        </p:spPr>
        <p:txBody>
          <a:bodyPr wrap="square" rtlCol="0">
            <a:spAutoFit/>
          </a:bodyPr>
          <a:lstStyle/>
          <a:p>
            <a:pPr algn="ctr"/>
            <a:r>
              <a:rPr lang="en-US" dirty="0"/>
              <a:t> </a:t>
            </a:r>
            <a:r>
              <a:rPr lang="en-US" sz="4000" dirty="0"/>
              <a:t>Travelled  A New Path </a:t>
            </a:r>
          </a:p>
          <a:p>
            <a:pPr algn="ctr"/>
            <a:r>
              <a:rPr lang="en-US" sz="4000" dirty="0"/>
              <a:t>way back 2002</a:t>
            </a:r>
          </a:p>
        </p:txBody>
      </p:sp>
      <p:sp>
        <p:nvSpPr>
          <p:cNvPr id="7" name="TextBox 6"/>
          <p:cNvSpPr txBox="1"/>
          <p:nvPr/>
        </p:nvSpPr>
        <p:spPr>
          <a:xfrm>
            <a:off x="45028" y="1764765"/>
            <a:ext cx="6974543" cy="954107"/>
          </a:xfrm>
          <a:prstGeom prst="rect">
            <a:avLst/>
          </a:prstGeom>
          <a:solidFill>
            <a:srgbClr val="00B0F0"/>
          </a:solidFill>
        </p:spPr>
        <p:txBody>
          <a:bodyPr wrap="square" rtlCol="0">
            <a:spAutoFit/>
          </a:bodyPr>
          <a:lstStyle/>
          <a:p>
            <a:r>
              <a:rPr lang="en-US" dirty="0"/>
              <a:t> </a:t>
            </a:r>
            <a:r>
              <a:rPr lang="en-US" sz="2800" dirty="0">
                <a:solidFill>
                  <a:srgbClr val="FFFF00"/>
                </a:solidFill>
              </a:rPr>
              <a:t>In 2002 Sildenafil First time used successfully </a:t>
            </a:r>
          </a:p>
          <a:p>
            <a:r>
              <a:rPr lang="en-US" sz="2800" dirty="0">
                <a:solidFill>
                  <a:srgbClr val="FFFF00"/>
                </a:solidFill>
              </a:rPr>
              <a:t> in Neonates  With PPHN </a:t>
            </a:r>
          </a:p>
        </p:txBody>
      </p:sp>
      <p:sp>
        <p:nvSpPr>
          <p:cNvPr id="8" name="TextBox 7"/>
          <p:cNvSpPr txBox="1"/>
          <p:nvPr/>
        </p:nvSpPr>
        <p:spPr>
          <a:xfrm>
            <a:off x="8215745" y="5195454"/>
            <a:ext cx="2660073" cy="369332"/>
          </a:xfrm>
          <a:prstGeom prst="rect">
            <a:avLst/>
          </a:prstGeom>
          <a:solidFill>
            <a:srgbClr val="00B0F0"/>
          </a:solidFill>
        </p:spPr>
        <p:txBody>
          <a:bodyPr wrap="square" rtlCol="0">
            <a:spAutoFit/>
          </a:bodyPr>
          <a:lstStyle/>
          <a:p>
            <a:r>
              <a:rPr lang="en-US" dirty="0"/>
              <a:t> </a:t>
            </a:r>
            <a:r>
              <a:rPr lang="en-US" dirty="0">
                <a:solidFill>
                  <a:srgbClr val="FF0000"/>
                </a:solidFill>
              </a:rPr>
              <a:t>AIMS,KOCHI ,INDIA</a:t>
            </a:r>
          </a:p>
        </p:txBody>
      </p:sp>
      <p:pic>
        <p:nvPicPr>
          <p:cNvPr id="11" name="Picture 10">
            <a:extLst>
              <a:ext uri="{FF2B5EF4-FFF2-40B4-BE49-F238E27FC236}">
                <a16:creationId xmlns:a16="http://schemas.microsoft.com/office/drawing/2014/main" id="{6D857C82-DC8F-B251-8126-138BA2D0B666}"/>
              </a:ext>
            </a:extLst>
          </p:cNvPr>
          <p:cNvPicPr>
            <a:picLocks noChangeAspect="1"/>
          </p:cNvPicPr>
          <p:nvPr/>
        </p:nvPicPr>
        <p:blipFill>
          <a:blip r:embed="rId3"/>
          <a:stretch>
            <a:fillRect/>
          </a:stretch>
        </p:blipFill>
        <p:spPr>
          <a:xfrm>
            <a:off x="253666" y="2792949"/>
            <a:ext cx="6512238" cy="3867746"/>
          </a:xfrm>
          <a:prstGeom prst="rect">
            <a:avLst/>
          </a:prstGeom>
        </p:spPr>
      </p:pic>
      <p:sp>
        <p:nvSpPr>
          <p:cNvPr id="12" name="Rectangle 11">
            <a:extLst>
              <a:ext uri="{FF2B5EF4-FFF2-40B4-BE49-F238E27FC236}">
                <a16:creationId xmlns:a16="http://schemas.microsoft.com/office/drawing/2014/main" id="{EF075284-D33C-ED2E-1384-C842243EEE88}"/>
              </a:ext>
            </a:extLst>
          </p:cNvPr>
          <p:cNvSpPr/>
          <p:nvPr/>
        </p:nvSpPr>
        <p:spPr>
          <a:xfrm>
            <a:off x="4547286" y="5746295"/>
            <a:ext cx="2113006" cy="914400"/>
          </a:xfrm>
          <a:prstGeom prst="rect">
            <a:avLst/>
          </a:prstGeom>
          <a:solidFill>
            <a:srgbClr val="00FEF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C912B6"/>
                </a:solidFill>
              </a:rPr>
              <a:t>BMJ news,2002 </a:t>
            </a:r>
          </a:p>
        </p:txBody>
      </p:sp>
    </p:spTree>
    <p:extLst>
      <p:ext uri="{BB962C8B-B14F-4D97-AF65-F5344CB8AC3E}">
        <p14:creationId xmlns:p14="http://schemas.microsoft.com/office/powerpoint/2010/main" val="1570182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42856" y="0"/>
            <a:ext cx="4863405" cy="6858000"/>
          </a:xfrm>
        </p:spPr>
      </p:pic>
      <p:sp>
        <p:nvSpPr>
          <p:cNvPr id="4" name="TextBox 3"/>
          <p:cNvSpPr txBox="1"/>
          <p:nvPr/>
        </p:nvSpPr>
        <p:spPr>
          <a:xfrm>
            <a:off x="0" y="1914758"/>
            <a:ext cx="7051964" cy="1569660"/>
          </a:xfrm>
          <a:prstGeom prst="rect">
            <a:avLst/>
          </a:prstGeom>
          <a:solidFill>
            <a:srgbClr val="00FFFE"/>
          </a:solidFill>
        </p:spPr>
        <p:txBody>
          <a:bodyPr wrap="square" rtlCol="0">
            <a:spAutoFit/>
          </a:bodyPr>
          <a:lstStyle/>
          <a:p>
            <a:pPr algn="ctr"/>
            <a:r>
              <a:rPr lang="en-US" sz="3200" i="1" dirty="0">
                <a:solidFill>
                  <a:schemeClr val="bg2"/>
                </a:solidFill>
              </a:rPr>
              <a:t>BMJ </a:t>
            </a:r>
            <a:r>
              <a:rPr lang="en-US" sz="3200" dirty="0">
                <a:solidFill>
                  <a:schemeClr val="bg2"/>
                </a:solidFill>
              </a:rPr>
              <a:t>2002; 325 </a:t>
            </a:r>
            <a:r>
              <a:rPr lang="en-US" sz="3200" dirty="0" err="1">
                <a:solidFill>
                  <a:schemeClr val="bg2"/>
                </a:solidFill>
              </a:rPr>
              <a:t>doi</a:t>
            </a:r>
            <a:r>
              <a:rPr lang="en-US" sz="3200" dirty="0">
                <a:solidFill>
                  <a:schemeClr val="bg2"/>
                </a:solidFill>
              </a:rPr>
              <a:t>: https://</a:t>
            </a:r>
            <a:r>
              <a:rPr lang="en-US" sz="3200" dirty="0" err="1">
                <a:solidFill>
                  <a:schemeClr val="bg2"/>
                </a:solidFill>
              </a:rPr>
              <a:t>doi.or</a:t>
            </a:r>
            <a:r>
              <a:rPr lang="en-US" sz="3200" dirty="0">
                <a:solidFill>
                  <a:schemeClr val="bg2"/>
                </a:solidFill>
              </a:rPr>
              <a:t> g/ 10.1136 /bmj.325.7357.181 </a:t>
            </a:r>
          </a:p>
          <a:p>
            <a:pPr algn="ctr"/>
            <a:r>
              <a:rPr lang="en-US" sz="3200" dirty="0">
                <a:solidFill>
                  <a:schemeClr val="bg2"/>
                </a:solidFill>
              </a:rPr>
              <a:t>( </a:t>
            </a:r>
            <a:r>
              <a:rPr lang="en-US" sz="3200" dirty="0"/>
              <a:t>27 July 2002</a:t>
            </a:r>
            <a:r>
              <a:rPr lang="en-US" sz="3200" dirty="0">
                <a:solidFill>
                  <a:schemeClr val="bg2"/>
                </a:solidFill>
              </a:rPr>
              <a:t>) </a:t>
            </a:r>
          </a:p>
        </p:txBody>
      </p:sp>
      <p:sp>
        <p:nvSpPr>
          <p:cNvPr id="5" name="TextBox 4"/>
          <p:cNvSpPr txBox="1"/>
          <p:nvPr/>
        </p:nvSpPr>
        <p:spPr>
          <a:xfrm>
            <a:off x="0" y="4405746"/>
            <a:ext cx="7051964" cy="1593272"/>
          </a:xfrm>
          <a:prstGeom prst="rect">
            <a:avLst/>
          </a:prstGeom>
          <a:solidFill>
            <a:srgbClr val="DCEC00"/>
          </a:solidFill>
        </p:spPr>
        <p:txBody>
          <a:bodyPr wrap="square" rtlCol="0">
            <a:spAutoFit/>
          </a:bodyPr>
          <a:lstStyle/>
          <a:p>
            <a:pPr algn="ctr"/>
            <a:r>
              <a:rPr lang="en-US" sz="3200" dirty="0">
                <a:solidFill>
                  <a:srgbClr val="FF0000"/>
                </a:solidFill>
              </a:rPr>
              <a:t>Data presented at Hot Topics in Neonatology conference Washington D.C </a:t>
            </a:r>
            <a:r>
              <a:rPr lang="en-US" sz="3200" dirty="0"/>
              <a:t>(</a:t>
            </a:r>
            <a:r>
              <a:rPr lang="en-US" sz="3200" dirty="0">
                <a:solidFill>
                  <a:srgbClr val="7030A0"/>
                </a:solidFill>
              </a:rPr>
              <a:t>Dec 2002</a:t>
            </a:r>
            <a:r>
              <a:rPr lang="en-US" sz="3200" dirty="0"/>
              <a:t>)</a:t>
            </a:r>
            <a:r>
              <a:rPr lang="en-US" sz="3200" dirty="0">
                <a:solidFill>
                  <a:srgbClr val="FFC000"/>
                </a:solidFill>
              </a:rPr>
              <a:t> </a:t>
            </a:r>
          </a:p>
        </p:txBody>
      </p:sp>
      <p:sp>
        <p:nvSpPr>
          <p:cNvPr id="2" name="TextBox 1"/>
          <p:cNvSpPr txBox="1"/>
          <p:nvPr/>
        </p:nvSpPr>
        <p:spPr>
          <a:xfrm>
            <a:off x="0" y="503596"/>
            <a:ext cx="7242856" cy="830997"/>
          </a:xfrm>
          <a:prstGeom prst="rect">
            <a:avLst/>
          </a:prstGeom>
          <a:solidFill>
            <a:srgbClr val="FF0000"/>
          </a:solidFill>
        </p:spPr>
        <p:txBody>
          <a:bodyPr wrap="square" rtlCol="0">
            <a:spAutoFit/>
          </a:bodyPr>
          <a:lstStyle/>
          <a:p>
            <a:pPr fontAlgn="base"/>
            <a:r>
              <a:rPr lang="en-US" sz="2400" b="1" dirty="0"/>
              <a:t>Viagra to save blue babies-balancing ethics, conscience, and science with limited resources ( BMJ 2002)</a:t>
            </a:r>
          </a:p>
        </p:txBody>
      </p:sp>
    </p:spTree>
    <p:extLst>
      <p:ext uri="{BB962C8B-B14F-4D97-AF65-F5344CB8AC3E}">
        <p14:creationId xmlns:p14="http://schemas.microsoft.com/office/powerpoint/2010/main" val="1793767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6691" y="1787236"/>
            <a:ext cx="10129982" cy="830997"/>
          </a:xfrm>
          <a:prstGeom prst="rect">
            <a:avLst/>
          </a:prstGeom>
        </p:spPr>
        <p:txBody>
          <a:bodyPr wrap="square">
            <a:spAutoFit/>
          </a:bodyPr>
          <a:lstStyle/>
          <a:p>
            <a:r>
              <a:rPr lang="en-US" sz="2400" dirty="0">
                <a:latin typeface="ArialMT" charset="0"/>
              </a:rPr>
              <a:t>Inhaled nitric oxide (</a:t>
            </a:r>
            <a:r>
              <a:rPr lang="en-US" sz="2400" dirty="0" err="1">
                <a:latin typeface="ArialMT" charset="0"/>
              </a:rPr>
              <a:t>iNO</a:t>
            </a:r>
            <a:r>
              <a:rPr lang="en-US" sz="2400" dirty="0">
                <a:latin typeface="ArialMT" charset="0"/>
              </a:rPr>
              <a:t>) is considered the mainstay in the treatment of pulmonary hypertension in term or near term neonates .</a:t>
            </a:r>
            <a:endParaRPr lang="en-US" sz="2400" dirty="0"/>
          </a:p>
        </p:txBody>
      </p:sp>
      <p:sp>
        <p:nvSpPr>
          <p:cNvPr id="3" name="TextBox 2"/>
          <p:cNvSpPr txBox="1"/>
          <p:nvPr/>
        </p:nvSpPr>
        <p:spPr>
          <a:xfrm>
            <a:off x="1330036" y="2826327"/>
            <a:ext cx="10532755" cy="461665"/>
          </a:xfrm>
          <a:prstGeom prst="rect">
            <a:avLst/>
          </a:prstGeom>
          <a:noFill/>
        </p:spPr>
        <p:txBody>
          <a:bodyPr wrap="none" rtlCol="0">
            <a:spAutoFit/>
          </a:bodyPr>
          <a:lstStyle/>
          <a:p>
            <a:r>
              <a:rPr lang="en-US" sz="2400" dirty="0"/>
              <a:t>Approximately 30% of neonates with PPHN fail to respond to </a:t>
            </a:r>
            <a:r>
              <a:rPr lang="en-US" sz="2400" dirty="0" err="1"/>
              <a:t>iNO</a:t>
            </a:r>
            <a:r>
              <a:rPr lang="en-US" sz="2400" dirty="0"/>
              <a:t> (Goldman 1996). </a:t>
            </a:r>
          </a:p>
        </p:txBody>
      </p:sp>
      <p:sp>
        <p:nvSpPr>
          <p:cNvPr id="4" name="TextBox 3"/>
          <p:cNvSpPr txBox="1"/>
          <p:nvPr/>
        </p:nvSpPr>
        <p:spPr>
          <a:xfrm>
            <a:off x="1330036" y="3505200"/>
            <a:ext cx="10238509" cy="830997"/>
          </a:xfrm>
          <a:prstGeom prst="rect">
            <a:avLst/>
          </a:prstGeom>
          <a:noFill/>
        </p:spPr>
        <p:txBody>
          <a:bodyPr wrap="square" rtlCol="0">
            <a:spAutoFit/>
          </a:bodyPr>
          <a:lstStyle/>
          <a:p>
            <a:r>
              <a:rPr lang="en-US" sz="2400" dirty="0"/>
              <a:t>Nitric oxide therapy is associated with rebound PAH when therapy is discontinued - suppression of endogenous NO production  (Kinsella 2000) </a:t>
            </a:r>
          </a:p>
        </p:txBody>
      </p:sp>
      <p:sp>
        <p:nvSpPr>
          <p:cNvPr id="5" name="TextBox 4"/>
          <p:cNvSpPr txBox="1"/>
          <p:nvPr/>
        </p:nvSpPr>
        <p:spPr>
          <a:xfrm>
            <a:off x="1330036" y="4599617"/>
            <a:ext cx="8742714" cy="461665"/>
          </a:xfrm>
          <a:prstGeom prst="rect">
            <a:avLst/>
          </a:prstGeom>
          <a:noFill/>
        </p:spPr>
        <p:txBody>
          <a:bodyPr wrap="none" rtlCol="0">
            <a:spAutoFit/>
          </a:bodyPr>
          <a:lstStyle/>
          <a:p>
            <a:r>
              <a:rPr lang="en-US" dirty="0"/>
              <a:t> </a:t>
            </a:r>
            <a:r>
              <a:rPr lang="en-US" sz="2400" dirty="0"/>
              <a:t>Nitric Oxide is a costly intervention and Not without Adverse Effects </a:t>
            </a:r>
          </a:p>
        </p:txBody>
      </p:sp>
      <p:sp>
        <p:nvSpPr>
          <p:cNvPr id="6" name="TextBox 5"/>
          <p:cNvSpPr txBox="1"/>
          <p:nvPr/>
        </p:nvSpPr>
        <p:spPr>
          <a:xfrm>
            <a:off x="1330036" y="5232369"/>
            <a:ext cx="7248587" cy="461665"/>
          </a:xfrm>
          <a:prstGeom prst="rect">
            <a:avLst/>
          </a:prstGeom>
          <a:noFill/>
        </p:spPr>
        <p:txBody>
          <a:bodyPr wrap="none" rtlCol="0">
            <a:spAutoFit/>
          </a:bodyPr>
          <a:lstStyle/>
          <a:p>
            <a:r>
              <a:rPr lang="en-US" dirty="0"/>
              <a:t> </a:t>
            </a:r>
            <a:r>
              <a:rPr lang="en-US" sz="2400" dirty="0"/>
              <a:t>Many Part of world medical grade of NO is not available </a:t>
            </a:r>
          </a:p>
        </p:txBody>
      </p:sp>
      <p:sp>
        <p:nvSpPr>
          <p:cNvPr id="7" name="TextBox 6"/>
          <p:cNvSpPr txBox="1"/>
          <p:nvPr/>
        </p:nvSpPr>
        <p:spPr>
          <a:xfrm>
            <a:off x="1330036" y="6040582"/>
            <a:ext cx="7512698" cy="461665"/>
          </a:xfrm>
          <a:prstGeom prst="rect">
            <a:avLst/>
          </a:prstGeom>
          <a:noFill/>
        </p:spPr>
        <p:txBody>
          <a:bodyPr wrap="none" rtlCol="0">
            <a:spAutoFit/>
          </a:bodyPr>
          <a:lstStyle/>
          <a:p>
            <a:r>
              <a:rPr lang="en-US" dirty="0"/>
              <a:t> </a:t>
            </a:r>
            <a:r>
              <a:rPr lang="en-US" sz="2400" dirty="0"/>
              <a:t>Transport of PPHN Neonates – IV Sildenafil Vs Nitric Oxide </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618" y="171966"/>
            <a:ext cx="11055927" cy="1460500"/>
          </a:xfrm>
          <a:prstGeom prst="rect">
            <a:avLst/>
          </a:prstGeom>
        </p:spPr>
      </p:pic>
    </p:spTree>
    <p:extLst>
      <p:ext uri="{BB962C8B-B14F-4D97-AF65-F5344CB8AC3E}">
        <p14:creationId xmlns:p14="http://schemas.microsoft.com/office/powerpoint/2010/main" val="30245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dissolv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58" y="746150"/>
            <a:ext cx="1548920" cy="1030736"/>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7577" y="738218"/>
            <a:ext cx="1431067" cy="1038668"/>
          </a:xfrm>
          <a:prstGeom prst="rect">
            <a:avLst/>
          </a:prstGeom>
        </p:spPr>
      </p:pic>
      <p:sp>
        <p:nvSpPr>
          <p:cNvPr id="3" name="Rectangle 2"/>
          <p:cNvSpPr/>
          <p:nvPr/>
        </p:nvSpPr>
        <p:spPr>
          <a:xfrm>
            <a:off x="2054125" y="2907752"/>
            <a:ext cx="1348623" cy="1364858"/>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dirty="0"/>
              <a:t>Loading</a:t>
            </a:r>
          </a:p>
        </p:txBody>
      </p:sp>
      <p:sp>
        <p:nvSpPr>
          <p:cNvPr id="18" name="Rectangle 17"/>
          <p:cNvSpPr/>
          <p:nvPr/>
        </p:nvSpPr>
        <p:spPr>
          <a:xfrm>
            <a:off x="3402748" y="2908468"/>
            <a:ext cx="3807777" cy="136510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600" dirty="0"/>
              <a:t>Maintenance</a:t>
            </a:r>
          </a:p>
        </p:txBody>
      </p:sp>
      <p:pic>
        <p:nvPicPr>
          <p:cNvPr id="2" name="Picture 1"/>
          <p:cNvPicPr>
            <a:picLocks noChangeAspect="1"/>
          </p:cNvPicPr>
          <p:nvPr/>
        </p:nvPicPr>
        <p:blipFill rotWithShape="1">
          <a:blip r:embed="rId4"/>
          <a:srcRect l="15541" t="10260" r="18496" b="40182"/>
          <a:stretch/>
        </p:blipFill>
        <p:spPr>
          <a:xfrm>
            <a:off x="88657" y="2942307"/>
            <a:ext cx="1391164" cy="1365912"/>
          </a:xfrm>
          <a:prstGeom prst="rect">
            <a:avLst/>
          </a:prstGeom>
        </p:spPr>
      </p:pic>
      <p:sp>
        <p:nvSpPr>
          <p:cNvPr id="5" name="TextBox 4"/>
          <p:cNvSpPr txBox="1"/>
          <p:nvPr/>
        </p:nvSpPr>
        <p:spPr>
          <a:xfrm>
            <a:off x="118981" y="297267"/>
            <a:ext cx="1591141" cy="369332"/>
          </a:xfrm>
          <a:prstGeom prst="rect">
            <a:avLst/>
          </a:prstGeom>
          <a:solidFill>
            <a:srgbClr val="00FF00"/>
          </a:solidFill>
          <a:ln>
            <a:solidFill>
              <a:srgbClr val="FF0000"/>
            </a:solidFill>
          </a:ln>
        </p:spPr>
        <p:txBody>
          <a:bodyPr wrap="none" rtlCol="0">
            <a:spAutoFit/>
          </a:bodyPr>
          <a:lstStyle/>
          <a:p>
            <a:r>
              <a:rPr lang="en-US" dirty="0"/>
              <a:t> </a:t>
            </a:r>
            <a:r>
              <a:rPr lang="en-US" dirty="0">
                <a:ln>
                  <a:solidFill>
                    <a:srgbClr val="FF0000"/>
                  </a:solidFill>
                </a:ln>
              </a:rPr>
              <a:t>Oral Sildenafil </a:t>
            </a:r>
          </a:p>
        </p:txBody>
      </p:sp>
      <p:sp>
        <p:nvSpPr>
          <p:cNvPr id="6" name="TextBox 5"/>
          <p:cNvSpPr txBox="1"/>
          <p:nvPr/>
        </p:nvSpPr>
        <p:spPr>
          <a:xfrm>
            <a:off x="6048950" y="597938"/>
            <a:ext cx="5699703" cy="461665"/>
          </a:xfrm>
          <a:prstGeom prst="rect">
            <a:avLst/>
          </a:prstGeom>
          <a:solidFill>
            <a:srgbClr val="FF0000"/>
          </a:solidFill>
        </p:spPr>
        <p:txBody>
          <a:bodyPr wrap="square" rtlCol="0">
            <a:spAutoFit/>
          </a:bodyPr>
          <a:lstStyle/>
          <a:p>
            <a:r>
              <a:rPr lang="en-US" sz="2400" dirty="0"/>
              <a:t>0.25 – 0.5 mg/kg/dose every 4 to 8 hours </a:t>
            </a:r>
            <a:endParaRPr lang="en-US" sz="2400" dirty="0">
              <a:effectLst/>
            </a:endParaRPr>
          </a:p>
        </p:txBody>
      </p:sp>
      <p:sp>
        <p:nvSpPr>
          <p:cNvPr id="10" name="TextBox 9"/>
          <p:cNvSpPr txBox="1"/>
          <p:nvPr/>
        </p:nvSpPr>
        <p:spPr>
          <a:xfrm>
            <a:off x="6304801" y="1040270"/>
            <a:ext cx="5552610" cy="461665"/>
          </a:xfrm>
          <a:prstGeom prst="rect">
            <a:avLst/>
          </a:prstGeom>
          <a:noFill/>
        </p:spPr>
        <p:txBody>
          <a:bodyPr wrap="none" rtlCol="0">
            <a:spAutoFit/>
          </a:bodyPr>
          <a:lstStyle/>
          <a:p>
            <a:r>
              <a:rPr lang="en-US" sz="2400" b="1" dirty="0"/>
              <a:t>Maximum dose of 2mg/kg/dose 6 hourly. </a:t>
            </a:r>
            <a:endParaRPr lang="en-US" sz="2400" b="1" dirty="0">
              <a:effectLst/>
            </a:endParaRPr>
          </a:p>
        </p:txBody>
      </p:sp>
      <p:sp>
        <p:nvSpPr>
          <p:cNvPr id="20" name="TextBox 19"/>
          <p:cNvSpPr txBox="1"/>
          <p:nvPr/>
        </p:nvSpPr>
        <p:spPr>
          <a:xfrm>
            <a:off x="7645189" y="2353589"/>
            <a:ext cx="4103465" cy="369332"/>
          </a:xfrm>
          <a:prstGeom prst="rect">
            <a:avLst/>
          </a:prstGeom>
          <a:solidFill>
            <a:srgbClr val="FFC000"/>
          </a:solidFill>
        </p:spPr>
        <p:txBody>
          <a:bodyPr wrap="square" rtlCol="0">
            <a:spAutoFit/>
          </a:bodyPr>
          <a:lstStyle/>
          <a:p>
            <a:r>
              <a:rPr lang="en-US" dirty="0">
                <a:ln>
                  <a:solidFill>
                    <a:schemeClr val="bg2"/>
                  </a:solidFill>
                </a:ln>
              </a:rPr>
              <a:t>&lt;37 Weeks Corrected Gestational Age </a:t>
            </a:r>
            <a:endParaRPr lang="en-US" dirty="0">
              <a:ln>
                <a:solidFill>
                  <a:schemeClr val="bg2"/>
                </a:solidFill>
              </a:ln>
              <a:effectLst/>
            </a:endParaRPr>
          </a:p>
        </p:txBody>
      </p:sp>
      <p:pic>
        <p:nvPicPr>
          <p:cNvPr id="23" name="Picture 22"/>
          <p:cNvPicPr>
            <a:picLocks noChangeAspect="1"/>
          </p:cNvPicPr>
          <p:nvPr/>
        </p:nvPicPr>
        <p:blipFill rotWithShape="1">
          <a:blip r:embed="rId4"/>
          <a:srcRect l="15541" t="10260" r="18496" b="40182"/>
          <a:stretch/>
        </p:blipFill>
        <p:spPr>
          <a:xfrm>
            <a:off x="2093338" y="5458691"/>
            <a:ext cx="1111197" cy="834856"/>
          </a:xfrm>
          <a:prstGeom prst="rect">
            <a:avLst/>
          </a:prstGeom>
        </p:spPr>
      </p:pic>
      <p:pic>
        <p:nvPicPr>
          <p:cNvPr id="25" name="Picture 24"/>
          <p:cNvPicPr>
            <a:picLocks noChangeAspect="1"/>
          </p:cNvPicPr>
          <p:nvPr/>
        </p:nvPicPr>
        <p:blipFill rotWithShape="1">
          <a:blip r:embed="rId4"/>
          <a:srcRect l="15541" t="10260" r="18496" b="40182"/>
          <a:stretch/>
        </p:blipFill>
        <p:spPr>
          <a:xfrm>
            <a:off x="4124976" y="5440594"/>
            <a:ext cx="1135285" cy="852953"/>
          </a:xfrm>
          <a:prstGeom prst="rect">
            <a:avLst/>
          </a:prstGeom>
        </p:spPr>
      </p:pic>
      <p:pic>
        <p:nvPicPr>
          <p:cNvPr id="27" name="Picture 26"/>
          <p:cNvPicPr>
            <a:picLocks noChangeAspect="1"/>
          </p:cNvPicPr>
          <p:nvPr/>
        </p:nvPicPr>
        <p:blipFill rotWithShape="1">
          <a:blip r:embed="rId4"/>
          <a:srcRect l="15541" t="10260" r="18496" b="40182"/>
          <a:stretch/>
        </p:blipFill>
        <p:spPr>
          <a:xfrm>
            <a:off x="6180702" y="5458691"/>
            <a:ext cx="1135285" cy="852953"/>
          </a:xfrm>
          <a:prstGeom prst="rect">
            <a:avLst/>
          </a:prstGeom>
        </p:spPr>
      </p:pic>
      <p:sp>
        <p:nvSpPr>
          <p:cNvPr id="28" name="TextBox 27"/>
          <p:cNvSpPr txBox="1"/>
          <p:nvPr/>
        </p:nvSpPr>
        <p:spPr>
          <a:xfrm>
            <a:off x="128374" y="5725414"/>
            <a:ext cx="1572354" cy="400110"/>
          </a:xfrm>
          <a:prstGeom prst="rect">
            <a:avLst/>
          </a:prstGeom>
          <a:solidFill>
            <a:srgbClr val="00FFFE"/>
          </a:solidFill>
        </p:spPr>
        <p:txBody>
          <a:bodyPr wrap="none" rtlCol="0">
            <a:spAutoFit/>
          </a:bodyPr>
          <a:lstStyle/>
          <a:p>
            <a:r>
              <a:rPr lang="en-US" dirty="0"/>
              <a:t> </a:t>
            </a:r>
            <a:r>
              <a:rPr lang="en-US" sz="2000" dirty="0">
                <a:ln>
                  <a:solidFill>
                    <a:schemeClr val="bg2"/>
                  </a:solidFill>
                </a:ln>
              </a:rPr>
              <a:t>Intermittent </a:t>
            </a:r>
          </a:p>
        </p:txBody>
      </p:sp>
      <p:sp>
        <p:nvSpPr>
          <p:cNvPr id="29" name="TextBox 28"/>
          <p:cNvSpPr txBox="1"/>
          <p:nvPr/>
        </p:nvSpPr>
        <p:spPr>
          <a:xfrm>
            <a:off x="7592291" y="2818123"/>
            <a:ext cx="4156364" cy="1015663"/>
          </a:xfrm>
          <a:prstGeom prst="rect">
            <a:avLst/>
          </a:prstGeom>
          <a:noFill/>
        </p:spPr>
        <p:txBody>
          <a:bodyPr wrap="square" rtlCol="0">
            <a:spAutoFit/>
          </a:bodyPr>
          <a:lstStyle/>
          <a:p>
            <a:r>
              <a:rPr lang="en-US" sz="2000" dirty="0"/>
              <a:t>Loading: 0.13mg/kg/hour administered over </a:t>
            </a:r>
            <a:r>
              <a:rPr lang="en-US" sz="2000" dirty="0">
                <a:solidFill>
                  <a:srgbClr val="FFFF00"/>
                </a:solidFill>
              </a:rPr>
              <a:t>45 minutes </a:t>
            </a:r>
          </a:p>
          <a:p>
            <a:r>
              <a:rPr lang="en-US" sz="2000" dirty="0">
                <a:effectLst/>
              </a:rPr>
              <a:t>Maintenance :</a:t>
            </a:r>
            <a:r>
              <a:rPr lang="vi-VN" dirty="0"/>
              <a:t>0.02 to 0.05 mg/kg/hour </a:t>
            </a:r>
            <a:endParaRPr lang="vi-VN" dirty="0">
              <a:effectLst/>
            </a:endParaRPr>
          </a:p>
        </p:txBody>
      </p:sp>
      <p:sp>
        <p:nvSpPr>
          <p:cNvPr id="30" name="TextBox 29"/>
          <p:cNvSpPr txBox="1"/>
          <p:nvPr/>
        </p:nvSpPr>
        <p:spPr>
          <a:xfrm>
            <a:off x="7645189" y="4005742"/>
            <a:ext cx="3822585" cy="369332"/>
          </a:xfrm>
          <a:prstGeom prst="rect">
            <a:avLst/>
          </a:prstGeom>
          <a:solidFill>
            <a:srgbClr val="00B0F0"/>
          </a:solidFill>
        </p:spPr>
        <p:txBody>
          <a:bodyPr wrap="none" rtlCol="0">
            <a:spAutoFit/>
          </a:bodyPr>
          <a:lstStyle/>
          <a:p>
            <a:r>
              <a:rPr lang="en-US">
                <a:ln>
                  <a:solidFill>
                    <a:schemeClr val="bg2"/>
                  </a:solidFill>
                </a:ln>
              </a:rPr>
              <a:t>&gt; 37 </a:t>
            </a:r>
            <a:r>
              <a:rPr lang="en-US" dirty="0">
                <a:ln>
                  <a:solidFill>
                    <a:schemeClr val="bg2"/>
                  </a:solidFill>
                </a:ln>
              </a:rPr>
              <a:t>Weeks Corrected Gestational Age </a:t>
            </a:r>
            <a:endParaRPr lang="en-US" dirty="0">
              <a:ln>
                <a:solidFill>
                  <a:schemeClr val="bg2"/>
                </a:solidFill>
              </a:ln>
              <a:effectLst/>
            </a:endParaRPr>
          </a:p>
        </p:txBody>
      </p:sp>
      <p:sp>
        <p:nvSpPr>
          <p:cNvPr id="31" name="TextBox 30"/>
          <p:cNvSpPr txBox="1"/>
          <p:nvPr/>
        </p:nvSpPr>
        <p:spPr>
          <a:xfrm>
            <a:off x="7592291" y="4422204"/>
            <a:ext cx="4156364" cy="1015663"/>
          </a:xfrm>
          <a:prstGeom prst="rect">
            <a:avLst/>
          </a:prstGeom>
          <a:noFill/>
        </p:spPr>
        <p:txBody>
          <a:bodyPr wrap="square" rtlCol="0">
            <a:spAutoFit/>
          </a:bodyPr>
          <a:lstStyle/>
          <a:p>
            <a:r>
              <a:rPr lang="en-US" sz="2000" dirty="0"/>
              <a:t>Loading: 0.13mg/kg/hour administered over </a:t>
            </a:r>
            <a:r>
              <a:rPr lang="en-US" sz="2000" dirty="0">
                <a:solidFill>
                  <a:srgbClr val="FFFF00"/>
                </a:solidFill>
              </a:rPr>
              <a:t>3 hours</a:t>
            </a:r>
          </a:p>
          <a:p>
            <a:r>
              <a:rPr lang="en-US" sz="2000" dirty="0">
                <a:effectLst/>
              </a:rPr>
              <a:t>Maintenance :   </a:t>
            </a:r>
            <a:r>
              <a:rPr lang="vi-VN" sz="2000" dirty="0"/>
              <a:t>0.07mg/kg/hour </a:t>
            </a:r>
            <a:endParaRPr lang="vi-VN" sz="2000" dirty="0">
              <a:effectLst/>
            </a:endParaRPr>
          </a:p>
        </p:txBody>
      </p:sp>
      <p:sp>
        <p:nvSpPr>
          <p:cNvPr id="32" name="TextBox 31"/>
          <p:cNvSpPr txBox="1"/>
          <p:nvPr/>
        </p:nvSpPr>
        <p:spPr>
          <a:xfrm>
            <a:off x="7733710" y="5772492"/>
            <a:ext cx="4287969" cy="400110"/>
          </a:xfrm>
          <a:prstGeom prst="rect">
            <a:avLst/>
          </a:prstGeom>
          <a:solidFill>
            <a:srgbClr val="00FFFE"/>
          </a:solidFill>
          <a:ln>
            <a:solidFill>
              <a:srgbClr val="FF0000"/>
            </a:solidFill>
          </a:ln>
        </p:spPr>
        <p:txBody>
          <a:bodyPr wrap="none" rtlCol="0">
            <a:spAutoFit/>
          </a:bodyPr>
          <a:lstStyle/>
          <a:p>
            <a:r>
              <a:rPr lang="en-US" dirty="0"/>
              <a:t> </a:t>
            </a:r>
            <a:r>
              <a:rPr lang="en-US" sz="2000" dirty="0">
                <a:solidFill>
                  <a:schemeClr val="bg1"/>
                </a:solidFill>
              </a:rPr>
              <a:t>0.5 mg /kg  every 8 </a:t>
            </a:r>
            <a:r>
              <a:rPr lang="en-US" sz="2000" dirty="0" err="1">
                <a:solidFill>
                  <a:schemeClr val="bg1"/>
                </a:solidFill>
              </a:rPr>
              <a:t>hrs</a:t>
            </a:r>
            <a:r>
              <a:rPr lang="en-US" sz="2000" dirty="0">
                <a:solidFill>
                  <a:schemeClr val="bg1"/>
                </a:solidFill>
              </a:rPr>
              <a:t> over  15-60 min</a:t>
            </a:r>
          </a:p>
        </p:txBody>
      </p:sp>
    </p:spTree>
    <p:extLst>
      <p:ext uri="{BB962C8B-B14F-4D97-AF65-F5344CB8AC3E}">
        <p14:creationId xmlns:p14="http://schemas.microsoft.com/office/powerpoint/2010/main" val="1440805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490D6CC-A58A-09F5-DFB1-C165D5867039}"/>
              </a:ext>
            </a:extLst>
          </p:cNvPr>
          <p:cNvSpPr txBox="1"/>
          <p:nvPr/>
        </p:nvSpPr>
        <p:spPr>
          <a:xfrm>
            <a:off x="7035799" y="5656944"/>
            <a:ext cx="343988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Calibri"/>
                <a:cs typeface="Calibri"/>
              </a:rPr>
              <a:t>Original Data sheet Of 2002 sildenafil treated babies June 2002</a:t>
            </a:r>
          </a:p>
        </p:txBody>
      </p:sp>
      <p:pic>
        <p:nvPicPr>
          <p:cNvPr id="8" name="Picture 7" descr="Invention of the Electricity and Its Transformative Power - Evolution Of  The Progress">
            <a:extLst>
              <a:ext uri="{FF2B5EF4-FFF2-40B4-BE49-F238E27FC236}">
                <a16:creationId xmlns:a16="http://schemas.microsoft.com/office/drawing/2014/main" id="{2959BBB7-4663-46BD-979D-1ADBE1CABB88}"/>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214087" y="18144"/>
            <a:ext cx="6821713" cy="6839856"/>
          </a:xfrm>
          <a:prstGeom prst="rect">
            <a:avLst/>
          </a:prstGeom>
        </p:spPr>
      </p:pic>
    </p:spTree>
    <p:extLst>
      <p:ext uri="{BB962C8B-B14F-4D97-AF65-F5344CB8AC3E}">
        <p14:creationId xmlns:p14="http://schemas.microsoft.com/office/powerpoint/2010/main" val="3327053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0465" y="969818"/>
            <a:ext cx="8588662" cy="4946000"/>
          </a:xfrm>
          <a:prstGeom prst="rect">
            <a:avLst/>
          </a:prstGeom>
        </p:spPr>
      </p:pic>
      <p:sp>
        <p:nvSpPr>
          <p:cNvPr id="3" name="TextBox 2"/>
          <p:cNvSpPr txBox="1"/>
          <p:nvPr/>
        </p:nvSpPr>
        <p:spPr>
          <a:xfrm>
            <a:off x="3089564" y="277091"/>
            <a:ext cx="237566" cy="369332"/>
          </a:xfrm>
          <a:prstGeom prst="rect">
            <a:avLst/>
          </a:prstGeom>
          <a:noFill/>
        </p:spPr>
        <p:txBody>
          <a:bodyPr wrap="none" rtlCol="0">
            <a:spAutoFit/>
          </a:bodyPr>
          <a:lstStyle/>
          <a:p>
            <a:r>
              <a:rPr lang="en-US" dirty="0"/>
              <a:t> </a:t>
            </a:r>
          </a:p>
        </p:txBody>
      </p:sp>
      <p:sp>
        <p:nvSpPr>
          <p:cNvPr id="4" name="TextBox 3"/>
          <p:cNvSpPr txBox="1"/>
          <p:nvPr/>
        </p:nvSpPr>
        <p:spPr>
          <a:xfrm>
            <a:off x="3685310" y="230924"/>
            <a:ext cx="4544962" cy="461665"/>
          </a:xfrm>
          <a:prstGeom prst="rect">
            <a:avLst/>
          </a:prstGeom>
          <a:noFill/>
        </p:spPr>
        <p:txBody>
          <a:bodyPr wrap="none" lIns="91440" tIns="45720" rIns="91440" bIns="45720" rtlCol="0" anchor="t">
            <a:spAutoFit/>
          </a:bodyPr>
          <a:lstStyle/>
          <a:p>
            <a:r>
              <a:rPr lang="en-US" dirty="0"/>
              <a:t> </a:t>
            </a:r>
            <a:r>
              <a:rPr lang="en-US" sz="2400" dirty="0">
                <a:solidFill>
                  <a:srgbClr val="FFFF00"/>
                </a:solidFill>
              </a:rPr>
              <a:t>DATA  AIMS KOCHI, Sildenafil Oral  </a:t>
            </a:r>
          </a:p>
        </p:txBody>
      </p:sp>
      <p:sp>
        <p:nvSpPr>
          <p:cNvPr id="5" name="TextBox 4"/>
          <p:cNvSpPr txBox="1"/>
          <p:nvPr/>
        </p:nvSpPr>
        <p:spPr>
          <a:xfrm>
            <a:off x="10459651" y="6316157"/>
            <a:ext cx="1029449" cy="369332"/>
          </a:xfrm>
          <a:prstGeom prst="rect">
            <a:avLst/>
          </a:prstGeom>
          <a:noFill/>
        </p:spPr>
        <p:txBody>
          <a:bodyPr wrap="none" rtlCol="0">
            <a:spAutoFit/>
          </a:bodyPr>
          <a:lstStyle/>
          <a:p>
            <a:r>
              <a:rPr lang="en-US" dirty="0"/>
              <a:t> </a:t>
            </a:r>
            <a:r>
              <a:rPr lang="en-US" dirty="0">
                <a:solidFill>
                  <a:srgbClr val="FF0000"/>
                </a:solidFill>
              </a:rPr>
              <a:t>PK Rajiv </a:t>
            </a:r>
          </a:p>
        </p:txBody>
      </p:sp>
      <p:sp>
        <p:nvSpPr>
          <p:cNvPr id="6" name="TextBox 5"/>
          <p:cNvSpPr txBox="1"/>
          <p:nvPr/>
        </p:nvSpPr>
        <p:spPr>
          <a:xfrm>
            <a:off x="2576946" y="6162269"/>
            <a:ext cx="6551858" cy="523220"/>
          </a:xfrm>
          <a:prstGeom prst="rect">
            <a:avLst/>
          </a:prstGeom>
          <a:noFill/>
        </p:spPr>
        <p:txBody>
          <a:bodyPr wrap="none" rtlCol="0">
            <a:spAutoFit/>
          </a:bodyPr>
          <a:lstStyle/>
          <a:p>
            <a:r>
              <a:rPr lang="en-US" dirty="0"/>
              <a:t> </a:t>
            </a:r>
            <a:r>
              <a:rPr lang="en-US" sz="2800" dirty="0">
                <a:solidFill>
                  <a:srgbClr val="FFFF00"/>
                </a:solidFill>
              </a:rPr>
              <a:t>Significant improvement of OI by 10-12 </a:t>
            </a:r>
            <a:r>
              <a:rPr lang="en-US" sz="2800" dirty="0" err="1">
                <a:solidFill>
                  <a:srgbClr val="FFFF00"/>
                </a:solidFill>
              </a:rPr>
              <a:t>hrs</a:t>
            </a:r>
            <a:r>
              <a:rPr lang="en-US" sz="2800" dirty="0">
                <a:solidFill>
                  <a:srgbClr val="FFFF00"/>
                </a:solidFill>
              </a:rPr>
              <a:t> </a:t>
            </a:r>
          </a:p>
        </p:txBody>
      </p:sp>
      <p:sp>
        <p:nvSpPr>
          <p:cNvPr id="8" name="TextBox 7">
            <a:extLst>
              <a:ext uri="{FF2B5EF4-FFF2-40B4-BE49-F238E27FC236}">
                <a16:creationId xmlns:a16="http://schemas.microsoft.com/office/drawing/2014/main" id="{4D1D54F4-4281-1EEA-EA2D-6C2C8A61EC91}"/>
              </a:ext>
            </a:extLst>
          </p:cNvPr>
          <p:cNvSpPr txBox="1"/>
          <p:nvPr/>
        </p:nvSpPr>
        <p:spPr>
          <a:xfrm>
            <a:off x="10228875" y="256277"/>
            <a:ext cx="18483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3600" dirty="0">
                <a:solidFill>
                  <a:srgbClr val="FFFF00"/>
                </a:solidFill>
                <a:highlight>
                  <a:srgbClr val="000000"/>
                </a:highlight>
                <a:ea typeface="Calibri"/>
                <a:cs typeface="Calibri"/>
              </a:rPr>
              <a:t>2002</a:t>
            </a:r>
          </a:p>
        </p:txBody>
      </p:sp>
    </p:spTree>
    <p:extLst>
      <p:ext uri="{BB962C8B-B14F-4D97-AF65-F5344CB8AC3E}">
        <p14:creationId xmlns:p14="http://schemas.microsoft.com/office/powerpoint/2010/main" val="1368063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srcRect/>
          <a:stretch>
            <a:fillRect/>
          </a:stretch>
        </p:blipFill>
        <p:spPr bwMode="auto">
          <a:xfrm>
            <a:off x="-1235" y="1673"/>
            <a:ext cx="8197518" cy="5773691"/>
          </a:xfrm>
          <a:prstGeom prst="rect">
            <a:avLst/>
          </a:prstGeom>
          <a:noFill/>
          <a:ln w="9525">
            <a:noFill/>
            <a:miter lim="800000"/>
            <a:headEnd/>
            <a:tailEnd/>
          </a:ln>
          <a:effec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1976" y="4352828"/>
            <a:ext cx="3973859" cy="2451335"/>
          </a:xfrm>
          <a:prstGeom prst="rect">
            <a:avLst/>
          </a:prstGeom>
        </p:spPr>
      </p:pic>
      <p:sp>
        <p:nvSpPr>
          <p:cNvPr id="3" name="TextBox 2">
            <a:extLst>
              <a:ext uri="{FF2B5EF4-FFF2-40B4-BE49-F238E27FC236}">
                <a16:creationId xmlns:a16="http://schemas.microsoft.com/office/drawing/2014/main" id="{2C240DC1-C051-3556-3159-941582668B4F}"/>
              </a:ext>
            </a:extLst>
          </p:cNvPr>
          <p:cNvSpPr txBox="1"/>
          <p:nvPr/>
        </p:nvSpPr>
        <p:spPr>
          <a:xfrm>
            <a:off x="10805885" y="30480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600" dirty="0">
                <a:ea typeface="Calibri"/>
                <a:cs typeface="Calibri"/>
              </a:rPr>
              <a:t>2006</a:t>
            </a:r>
          </a:p>
        </p:txBody>
      </p:sp>
    </p:spTree>
    <p:extLst>
      <p:ext uri="{BB962C8B-B14F-4D97-AF65-F5344CB8AC3E}">
        <p14:creationId xmlns:p14="http://schemas.microsoft.com/office/powerpoint/2010/main" val="795669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45" y="232230"/>
            <a:ext cx="10522857" cy="2076616"/>
          </a:xfrm>
          <a:prstGeom prst="rect">
            <a:avLst/>
          </a:prstGeom>
        </p:spPr>
        <p:txBody>
          <a:bodyPr wrap="square" lIns="91440" tIns="45720" rIns="91440" bIns="45720" anchor="t">
            <a:spAutoFit/>
          </a:bodyPr>
          <a:lstStyle/>
          <a:p>
            <a:r>
              <a:rPr lang="en-US" sz="3200" dirty="0">
                <a:solidFill>
                  <a:srgbClr val="FFFF00"/>
                </a:solidFill>
                <a:latin typeface="AdvOT0536af24"/>
              </a:rPr>
              <a:t>Intravenous Sildenafil in the Treatment of Neonates with Persistent Pulmonary Hypertension .</a:t>
            </a:r>
            <a:r>
              <a:rPr lang="en-US" sz="3200" dirty="0"/>
              <a:t>Steinhorn R.H , Journal of Pediatrics </a:t>
            </a:r>
          </a:p>
          <a:p>
            <a:endParaRPr lang="en-US" sz="3200" dirty="0">
              <a:solidFill>
                <a:srgbClr val="FFFF0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395" y="1764147"/>
            <a:ext cx="11478986" cy="4080329"/>
          </a:xfrm>
          <a:prstGeom prst="rect">
            <a:avLst/>
          </a:prstGeom>
        </p:spPr>
      </p:pic>
      <p:sp>
        <p:nvSpPr>
          <p:cNvPr id="4" name="TextBox 3"/>
          <p:cNvSpPr txBox="1"/>
          <p:nvPr/>
        </p:nvSpPr>
        <p:spPr>
          <a:xfrm>
            <a:off x="789709" y="5846619"/>
            <a:ext cx="9987671" cy="461665"/>
          </a:xfrm>
          <a:prstGeom prst="rect">
            <a:avLst/>
          </a:prstGeom>
          <a:noFill/>
        </p:spPr>
        <p:txBody>
          <a:bodyPr wrap="none" rtlCol="0">
            <a:spAutoFit/>
          </a:bodyPr>
          <a:lstStyle/>
          <a:p>
            <a:r>
              <a:rPr lang="en-US" dirty="0"/>
              <a:t> </a:t>
            </a:r>
            <a:r>
              <a:rPr lang="en-US" sz="2400" dirty="0">
                <a:solidFill>
                  <a:srgbClr val="FFFF00"/>
                </a:solidFill>
              </a:rPr>
              <a:t>OI improvement starts at 1 hour, Peak at 4 </a:t>
            </a:r>
            <a:r>
              <a:rPr lang="en-US" sz="2400" dirty="0" err="1">
                <a:solidFill>
                  <a:srgbClr val="FFFF00"/>
                </a:solidFill>
              </a:rPr>
              <a:t>hrs</a:t>
            </a:r>
            <a:r>
              <a:rPr lang="en-US" sz="2400" dirty="0">
                <a:solidFill>
                  <a:srgbClr val="FFFF00"/>
                </a:solidFill>
              </a:rPr>
              <a:t> , @ 24 </a:t>
            </a:r>
            <a:r>
              <a:rPr lang="en-US" sz="2400" dirty="0" err="1">
                <a:solidFill>
                  <a:srgbClr val="FFFF00"/>
                </a:solidFill>
              </a:rPr>
              <a:t>hrs</a:t>
            </a:r>
            <a:r>
              <a:rPr lang="en-US" sz="2400" dirty="0">
                <a:solidFill>
                  <a:srgbClr val="FFFF00"/>
                </a:solidFill>
              </a:rPr>
              <a:t> 27.3 to 11.7 ,P=0.001</a:t>
            </a:r>
          </a:p>
        </p:txBody>
      </p:sp>
      <p:sp>
        <p:nvSpPr>
          <p:cNvPr id="5" name="TextBox 4"/>
          <p:cNvSpPr txBox="1"/>
          <p:nvPr/>
        </p:nvSpPr>
        <p:spPr>
          <a:xfrm>
            <a:off x="1163781" y="6355834"/>
            <a:ext cx="237566" cy="369332"/>
          </a:xfrm>
          <a:prstGeom prst="rect">
            <a:avLst/>
          </a:prstGeom>
          <a:noFill/>
        </p:spPr>
        <p:txBody>
          <a:bodyPr wrap="none" rtlCol="0">
            <a:spAutoFit/>
          </a:bodyPr>
          <a:lstStyle/>
          <a:p>
            <a:r>
              <a:rPr lang="en-US" dirty="0"/>
              <a:t> </a:t>
            </a:r>
            <a:endParaRPr lang="en-US" dirty="0">
              <a:solidFill>
                <a:srgbClr val="FF0000"/>
              </a:solidFill>
            </a:endParaRPr>
          </a:p>
        </p:txBody>
      </p:sp>
      <p:sp>
        <p:nvSpPr>
          <p:cNvPr id="6" name="TextBox 5"/>
          <p:cNvSpPr txBox="1"/>
          <p:nvPr/>
        </p:nvSpPr>
        <p:spPr>
          <a:xfrm>
            <a:off x="3840833" y="1951876"/>
            <a:ext cx="1942711" cy="369332"/>
          </a:xfrm>
          <a:prstGeom prst="rect">
            <a:avLst/>
          </a:prstGeom>
          <a:noFill/>
        </p:spPr>
        <p:txBody>
          <a:bodyPr wrap="none" rtlCol="0">
            <a:spAutoFit/>
          </a:bodyPr>
          <a:lstStyle/>
          <a:p>
            <a:r>
              <a:rPr lang="en-US" dirty="0"/>
              <a:t> </a:t>
            </a:r>
            <a:r>
              <a:rPr lang="en-US" dirty="0">
                <a:solidFill>
                  <a:srgbClr val="FF0000"/>
                </a:solidFill>
              </a:rPr>
              <a:t>whole population </a:t>
            </a:r>
          </a:p>
        </p:txBody>
      </p:sp>
      <p:sp>
        <p:nvSpPr>
          <p:cNvPr id="7" name="TextBox 6"/>
          <p:cNvSpPr txBox="1"/>
          <p:nvPr/>
        </p:nvSpPr>
        <p:spPr>
          <a:xfrm>
            <a:off x="8409709" y="1951876"/>
            <a:ext cx="1329210" cy="369332"/>
          </a:xfrm>
          <a:prstGeom prst="rect">
            <a:avLst/>
          </a:prstGeom>
          <a:noFill/>
        </p:spPr>
        <p:txBody>
          <a:bodyPr wrap="none" rtlCol="0">
            <a:spAutoFit/>
          </a:bodyPr>
          <a:lstStyle/>
          <a:p>
            <a:r>
              <a:rPr lang="en-US" dirty="0"/>
              <a:t> </a:t>
            </a:r>
            <a:r>
              <a:rPr lang="en-US" dirty="0">
                <a:solidFill>
                  <a:srgbClr val="FF0000"/>
                </a:solidFill>
              </a:rPr>
              <a:t>without NO</a:t>
            </a:r>
          </a:p>
        </p:txBody>
      </p:sp>
      <p:sp>
        <p:nvSpPr>
          <p:cNvPr id="8" name="TextBox 7">
            <a:extLst>
              <a:ext uri="{FF2B5EF4-FFF2-40B4-BE49-F238E27FC236}">
                <a16:creationId xmlns:a16="http://schemas.microsoft.com/office/drawing/2014/main" id="{0420C139-92CF-78DF-7A9E-C288998A30C4}"/>
              </a:ext>
            </a:extLst>
          </p:cNvPr>
          <p:cNvSpPr txBox="1"/>
          <p:nvPr/>
        </p:nvSpPr>
        <p:spPr>
          <a:xfrm>
            <a:off x="11168743" y="-1"/>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dirty="0">
                <a:ea typeface="Calibri"/>
                <a:cs typeface="Calibri"/>
              </a:rPr>
              <a:t>2009</a:t>
            </a:r>
          </a:p>
        </p:txBody>
      </p:sp>
    </p:spTree>
    <p:extLst>
      <p:ext uri="{BB962C8B-B14F-4D97-AF65-F5344CB8AC3E}">
        <p14:creationId xmlns:p14="http://schemas.microsoft.com/office/powerpoint/2010/main" val="260089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E1522-B5DB-E975-FF2D-D1108FD4346A}"/>
            </a:ext>
          </a:extLst>
        </p:cNvPr>
        <p:cNvGrpSpPr/>
        <p:nvPr/>
      </p:nvGrpSpPr>
      <p:grpSpPr>
        <a:xfrm>
          <a:off x="0" y="0"/>
          <a:ext cx="0" cy="0"/>
          <a:chOff x="0" y="0"/>
          <a:chExt cx="0" cy="0"/>
        </a:xfrm>
      </p:grpSpPr>
      <p:pic>
        <p:nvPicPr>
          <p:cNvPr id="36866" name="Picture 2">
            <a:extLst>
              <a:ext uri="{FF2B5EF4-FFF2-40B4-BE49-F238E27FC236}">
                <a16:creationId xmlns:a16="http://schemas.microsoft.com/office/drawing/2014/main" id="{20BD13BD-FB4B-8DD1-F062-6AEBD105778F}"/>
              </a:ext>
            </a:extLst>
          </p:cNvPr>
          <p:cNvPicPr>
            <a:picLocks noChangeAspect="1" noChangeArrowheads="1"/>
          </p:cNvPicPr>
          <p:nvPr/>
        </p:nvPicPr>
        <p:blipFill>
          <a:blip r:embed="rId2"/>
          <a:srcRect l="3125" t="8333" r="4688" b="13542"/>
          <a:stretch>
            <a:fillRect/>
          </a:stretch>
        </p:blipFill>
        <p:spPr bwMode="auto">
          <a:xfrm>
            <a:off x="0" y="4949"/>
            <a:ext cx="10957625" cy="6853051"/>
          </a:xfrm>
          <a:prstGeom prst="rect">
            <a:avLst/>
          </a:prstGeom>
          <a:noFill/>
          <a:ln w="9525">
            <a:noFill/>
            <a:miter lim="800000"/>
            <a:headEnd/>
            <a:tailEnd/>
          </a:ln>
          <a:effectLst/>
        </p:spPr>
      </p:pic>
      <p:sp>
        <p:nvSpPr>
          <p:cNvPr id="2" name="TextBox 1">
            <a:extLst>
              <a:ext uri="{FF2B5EF4-FFF2-40B4-BE49-F238E27FC236}">
                <a16:creationId xmlns:a16="http://schemas.microsoft.com/office/drawing/2014/main" id="{E9D87638-BDBC-7CB8-A1B7-1D86A3EE3393}"/>
              </a:ext>
            </a:extLst>
          </p:cNvPr>
          <p:cNvSpPr txBox="1"/>
          <p:nvPr/>
        </p:nvSpPr>
        <p:spPr>
          <a:xfrm>
            <a:off x="11030857" y="137885"/>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600" dirty="0">
                <a:ea typeface="Calibri"/>
                <a:cs typeface="Calibri"/>
              </a:rPr>
              <a:t>2013</a:t>
            </a:r>
          </a:p>
        </p:txBody>
      </p:sp>
    </p:spTree>
    <p:extLst>
      <p:ext uri="{BB962C8B-B14F-4D97-AF65-F5344CB8AC3E}">
        <p14:creationId xmlns:p14="http://schemas.microsoft.com/office/powerpoint/2010/main" val="691459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6554E-20F2-0C48-BDED-DFEAB5B26C23}"/>
            </a:ext>
          </a:extLst>
        </p:cNvPr>
        <p:cNvGrpSpPr/>
        <p:nvPr/>
      </p:nvGrpSpPr>
      <p:grpSpPr>
        <a:xfrm>
          <a:off x="0" y="0"/>
          <a:ext cx="0" cy="0"/>
          <a:chOff x="0" y="0"/>
          <a:chExt cx="0" cy="0"/>
        </a:xfrm>
      </p:grpSpPr>
      <p:pic>
        <p:nvPicPr>
          <p:cNvPr id="33794" name="Picture 2" descr="Cochrane library logo">
            <a:extLst>
              <a:ext uri="{FF2B5EF4-FFF2-40B4-BE49-F238E27FC236}">
                <a16:creationId xmlns:a16="http://schemas.microsoft.com/office/drawing/2014/main" id="{954976DE-C4B3-9972-2CA7-66E4CC497EED}"/>
              </a:ext>
            </a:extLst>
          </p:cNvPr>
          <p:cNvPicPr>
            <a:picLocks noChangeAspect="1" noChangeArrowheads="1"/>
          </p:cNvPicPr>
          <p:nvPr/>
        </p:nvPicPr>
        <p:blipFill>
          <a:blip r:embed="rId2"/>
          <a:srcRect r="60889"/>
          <a:stretch>
            <a:fillRect/>
          </a:stretch>
        </p:blipFill>
        <p:spPr bwMode="auto">
          <a:xfrm>
            <a:off x="414962" y="276999"/>
            <a:ext cx="1828801" cy="1447800"/>
          </a:xfrm>
          <a:prstGeom prst="rect">
            <a:avLst/>
          </a:prstGeom>
          <a:noFill/>
        </p:spPr>
      </p:pic>
      <p:sp>
        <p:nvSpPr>
          <p:cNvPr id="3" name="Rectangle 2">
            <a:extLst>
              <a:ext uri="{FF2B5EF4-FFF2-40B4-BE49-F238E27FC236}">
                <a16:creationId xmlns:a16="http://schemas.microsoft.com/office/drawing/2014/main" id="{DF510557-BCD9-EDEE-7C2D-BC2BBAEABBF3}"/>
              </a:ext>
            </a:extLst>
          </p:cNvPr>
          <p:cNvSpPr/>
          <p:nvPr/>
        </p:nvSpPr>
        <p:spPr>
          <a:xfrm>
            <a:off x="2355273" y="322690"/>
            <a:ext cx="9310254" cy="954107"/>
          </a:xfrm>
          <a:prstGeom prst="rect">
            <a:avLst/>
          </a:prstGeom>
        </p:spPr>
        <p:txBody>
          <a:bodyPr wrap="square">
            <a:spAutoFit/>
          </a:bodyPr>
          <a:lstStyle/>
          <a:p>
            <a:pPr fontAlgn="base"/>
            <a:r>
              <a:rPr lang="en-US" sz="2800" b="1" dirty="0" err="1">
                <a:solidFill>
                  <a:srgbClr val="FFFF00"/>
                </a:solidFill>
              </a:rPr>
              <a:t>Endothelin</a:t>
            </a:r>
            <a:r>
              <a:rPr lang="en-US" sz="2800" b="1" dirty="0">
                <a:solidFill>
                  <a:srgbClr val="FFFF00"/>
                </a:solidFill>
              </a:rPr>
              <a:t> receptor antagonists for persistent pulmonary hypertension in term and late preterm infants</a:t>
            </a:r>
          </a:p>
        </p:txBody>
      </p:sp>
      <p:sp>
        <p:nvSpPr>
          <p:cNvPr id="4" name="Rectangle 3">
            <a:extLst>
              <a:ext uri="{FF2B5EF4-FFF2-40B4-BE49-F238E27FC236}">
                <a16:creationId xmlns:a16="http://schemas.microsoft.com/office/drawing/2014/main" id="{BE63CD60-94ED-A90A-34E9-08C0B5F81BE0}"/>
              </a:ext>
            </a:extLst>
          </p:cNvPr>
          <p:cNvSpPr/>
          <p:nvPr/>
        </p:nvSpPr>
        <p:spPr>
          <a:xfrm>
            <a:off x="8065083" y="1517273"/>
            <a:ext cx="1642437" cy="369332"/>
          </a:xfrm>
          <a:prstGeom prst="rect">
            <a:avLst/>
          </a:prstGeom>
          <a:solidFill>
            <a:srgbClr val="7030A0"/>
          </a:solidFill>
        </p:spPr>
        <p:txBody>
          <a:bodyPr wrap="none">
            <a:spAutoFit/>
          </a:bodyPr>
          <a:lstStyle/>
          <a:p>
            <a:r>
              <a:rPr lang="en-US" dirty="0">
                <a:solidFill>
                  <a:srgbClr val="FFFF00"/>
                </a:solidFill>
              </a:rPr>
              <a:t>18 August 2016</a:t>
            </a:r>
          </a:p>
        </p:txBody>
      </p:sp>
      <p:sp>
        <p:nvSpPr>
          <p:cNvPr id="5" name="Rectangle 4">
            <a:extLst>
              <a:ext uri="{FF2B5EF4-FFF2-40B4-BE49-F238E27FC236}">
                <a16:creationId xmlns:a16="http://schemas.microsoft.com/office/drawing/2014/main" id="{D49C8E15-8EA0-DACD-6796-500A7ED7A22D}"/>
              </a:ext>
            </a:extLst>
          </p:cNvPr>
          <p:cNvSpPr/>
          <p:nvPr/>
        </p:nvSpPr>
        <p:spPr>
          <a:xfrm>
            <a:off x="518890" y="2286001"/>
            <a:ext cx="10594054" cy="1384995"/>
          </a:xfrm>
          <a:prstGeom prst="rect">
            <a:avLst/>
          </a:prstGeom>
        </p:spPr>
        <p:txBody>
          <a:bodyPr wrap="square">
            <a:spAutoFit/>
          </a:bodyPr>
          <a:lstStyle/>
          <a:p>
            <a:r>
              <a:rPr lang="en-US" sz="2800" dirty="0">
                <a:solidFill>
                  <a:srgbClr val="00B0F0"/>
                </a:solidFill>
              </a:rPr>
              <a:t>There is inadequate evidence to support the use of ETRAs either as stand-alone therapy or as adjuvant to inhaled nitric oxide in PPHN. Adequately powered RCTs are needed.</a:t>
            </a:r>
          </a:p>
        </p:txBody>
      </p:sp>
      <p:sp>
        <p:nvSpPr>
          <p:cNvPr id="33795" name="Rectangle 3">
            <a:extLst>
              <a:ext uri="{FF2B5EF4-FFF2-40B4-BE49-F238E27FC236}">
                <a16:creationId xmlns:a16="http://schemas.microsoft.com/office/drawing/2014/main" id="{FD327EEA-C02D-0F49-826F-70494525AD38}"/>
              </a:ext>
            </a:extLst>
          </p:cNvPr>
          <p:cNvSpPr>
            <a:spLocks noChangeArrowheads="1"/>
          </p:cNvSpPr>
          <p:nvPr/>
        </p:nvSpPr>
        <p:spPr bwMode="auto">
          <a:xfrm>
            <a:off x="1524001" y="-276999"/>
            <a:ext cx="65" cy="553998"/>
          </a:xfrm>
          <a:prstGeom prst="rect">
            <a:avLst/>
          </a:prstGeom>
          <a:solidFill>
            <a:srgbClr val="FFFFFF"/>
          </a:solidFill>
          <a:ln w="9525">
            <a:noFill/>
            <a:miter lim="800000"/>
            <a:headEnd/>
            <a:tailEnd/>
          </a:ln>
          <a:effectLst/>
        </p:spPr>
        <p:txBody>
          <a:bodyPr vert="horz" wrap="none" lIns="0" tIns="0" rIns="0" bIns="0" numCol="1" anchor="ctr" anchorCtr="0" compatLnSpc="1">
            <a:prstTxWarp prst="textNoShape">
              <a:avLst/>
            </a:prstTxWarp>
            <a:spAutoFit/>
          </a:bodyPr>
          <a:lstStyle/>
          <a:p>
            <a:pPr fontAlgn="base">
              <a:spcBef>
                <a:spcPct val="0"/>
              </a:spcBef>
              <a:spcAft>
                <a:spcPct val="0"/>
              </a:spcAft>
            </a:pPr>
            <a:endParaRPr lang="en-US">
              <a:latin typeface="Arial" pitchFamily="34" charset="0"/>
            </a:endParaRPr>
          </a:p>
          <a:p>
            <a:pPr eaLnBrk="0" fontAlgn="base" hangingPunct="0">
              <a:spcBef>
                <a:spcPct val="0"/>
              </a:spcBef>
              <a:spcAft>
                <a:spcPct val="0"/>
              </a:spcAft>
            </a:pPr>
            <a:endParaRPr lang="en-US">
              <a:latin typeface="Arial" pitchFamily="34" charset="0"/>
            </a:endParaRPr>
          </a:p>
        </p:txBody>
      </p:sp>
      <p:sp>
        <p:nvSpPr>
          <p:cNvPr id="33796" name="Rectangle 4">
            <a:extLst>
              <a:ext uri="{FF2B5EF4-FFF2-40B4-BE49-F238E27FC236}">
                <a16:creationId xmlns:a16="http://schemas.microsoft.com/office/drawing/2014/main" id="{D3C18B24-A809-5757-EF90-5C47C9DFE431}"/>
              </a:ext>
            </a:extLst>
          </p:cNvPr>
          <p:cNvSpPr>
            <a:spLocks noChangeArrowheads="1"/>
          </p:cNvSpPr>
          <p:nvPr/>
        </p:nvSpPr>
        <p:spPr bwMode="auto">
          <a:xfrm>
            <a:off x="1524001" y="-276999"/>
            <a:ext cx="65" cy="553998"/>
          </a:xfrm>
          <a:prstGeom prst="rect">
            <a:avLst/>
          </a:prstGeom>
          <a:solidFill>
            <a:srgbClr val="FFFFFF"/>
          </a:solidFill>
          <a:ln w="9525">
            <a:noFill/>
            <a:miter lim="800000"/>
            <a:headEnd/>
            <a:tailEnd/>
          </a:ln>
          <a:effectLst/>
        </p:spPr>
        <p:txBody>
          <a:bodyPr vert="horz" wrap="none" lIns="0" tIns="0" rIns="0" bIns="0" numCol="1" anchor="ctr" anchorCtr="0" compatLnSpc="1">
            <a:prstTxWarp prst="textNoShape">
              <a:avLst/>
            </a:prstTxWarp>
            <a:spAutoFit/>
          </a:bodyPr>
          <a:lstStyle/>
          <a:p>
            <a:pPr fontAlgn="base">
              <a:spcBef>
                <a:spcPct val="0"/>
              </a:spcBef>
              <a:spcAft>
                <a:spcPct val="0"/>
              </a:spcAft>
            </a:pPr>
            <a:endParaRPr lang="en-US">
              <a:latin typeface="Arial" pitchFamily="34" charset="0"/>
            </a:endParaRPr>
          </a:p>
          <a:p>
            <a:pPr eaLnBrk="0" fontAlgn="base" hangingPunct="0">
              <a:spcBef>
                <a:spcPct val="0"/>
              </a:spcBef>
              <a:spcAft>
                <a:spcPct val="0"/>
              </a:spcAft>
            </a:pPr>
            <a:endParaRPr lang="en-US">
              <a:latin typeface="Arial" pitchFamily="34" charset="0"/>
            </a:endParaRPr>
          </a:p>
        </p:txBody>
      </p:sp>
      <p:sp>
        <p:nvSpPr>
          <p:cNvPr id="9" name="Rectangle 8">
            <a:extLst>
              <a:ext uri="{FF2B5EF4-FFF2-40B4-BE49-F238E27FC236}">
                <a16:creationId xmlns:a16="http://schemas.microsoft.com/office/drawing/2014/main" id="{093D2AE1-63C3-4A07-A039-2D4DD796163C}"/>
              </a:ext>
            </a:extLst>
          </p:cNvPr>
          <p:cNvSpPr/>
          <p:nvPr/>
        </p:nvSpPr>
        <p:spPr>
          <a:xfrm>
            <a:off x="3158757" y="4729012"/>
            <a:ext cx="8915400" cy="461665"/>
          </a:xfrm>
          <a:prstGeom prst="rect">
            <a:avLst/>
          </a:prstGeom>
        </p:spPr>
        <p:txBody>
          <a:bodyPr wrap="square">
            <a:spAutoFit/>
          </a:bodyPr>
          <a:lstStyle/>
          <a:p>
            <a:r>
              <a:rPr lang="en-US" sz="2400" dirty="0" err="1">
                <a:solidFill>
                  <a:srgbClr val="00B0F0"/>
                </a:solidFill>
                <a:latin typeface="AdvTTb5929f4c" charset="0"/>
              </a:rPr>
              <a:t>Steinhorn</a:t>
            </a:r>
            <a:r>
              <a:rPr lang="en-US" sz="2400" dirty="0">
                <a:solidFill>
                  <a:srgbClr val="00B0F0"/>
                </a:solidFill>
                <a:latin typeface="AdvTTb5929f4c" charset="0"/>
              </a:rPr>
              <a:t> RH </a:t>
            </a:r>
            <a:r>
              <a:rPr lang="en-US" sz="2400" dirty="0" err="1">
                <a:solidFill>
                  <a:srgbClr val="00B0F0"/>
                </a:solidFill>
                <a:latin typeface="AdvTTb5929f4c" charset="0"/>
              </a:rPr>
              <a:t>etal</a:t>
            </a:r>
            <a:r>
              <a:rPr lang="en-US" sz="2400" dirty="0">
                <a:solidFill>
                  <a:srgbClr val="00B0F0"/>
                </a:solidFill>
                <a:latin typeface="AdvTTb5929f4c" charset="0"/>
              </a:rPr>
              <a:t> ,</a:t>
            </a:r>
            <a:r>
              <a:rPr lang="en-US" sz="2400" dirty="0">
                <a:solidFill>
                  <a:srgbClr val="FF0000"/>
                </a:solidFill>
                <a:latin typeface="AdvTTb5929f4c" charset="0"/>
              </a:rPr>
              <a:t>FUTURE-4 study</a:t>
            </a:r>
            <a:r>
              <a:rPr lang="en-US" sz="2400" dirty="0">
                <a:solidFill>
                  <a:srgbClr val="00B0F0"/>
                </a:solidFill>
                <a:latin typeface="AdvTTb5929f4c" charset="0"/>
              </a:rPr>
              <a:t>. J of Pediatrics Oct 2016.</a:t>
            </a:r>
            <a:endParaRPr lang="en-US" sz="7200" dirty="0"/>
          </a:p>
        </p:txBody>
      </p:sp>
      <p:sp>
        <p:nvSpPr>
          <p:cNvPr id="6" name="TextBox 5">
            <a:extLst>
              <a:ext uri="{FF2B5EF4-FFF2-40B4-BE49-F238E27FC236}">
                <a16:creationId xmlns:a16="http://schemas.microsoft.com/office/drawing/2014/main" id="{E9FC67C0-2E5B-5C47-52E7-7C88FCF389FB}"/>
              </a:ext>
            </a:extLst>
          </p:cNvPr>
          <p:cNvSpPr txBox="1"/>
          <p:nvPr/>
        </p:nvSpPr>
        <p:spPr>
          <a:xfrm>
            <a:off x="3158757" y="1440329"/>
            <a:ext cx="1685590" cy="523220"/>
          </a:xfrm>
          <a:prstGeom prst="rect">
            <a:avLst/>
          </a:prstGeom>
          <a:solidFill>
            <a:srgbClr val="FFC000"/>
          </a:solidFill>
        </p:spPr>
        <p:txBody>
          <a:bodyPr wrap="none" rtlCol="0">
            <a:spAutoFit/>
          </a:bodyPr>
          <a:lstStyle/>
          <a:p>
            <a:r>
              <a:rPr lang="en-US" dirty="0"/>
              <a:t> </a:t>
            </a:r>
            <a:r>
              <a:rPr lang="en-US" sz="2800" dirty="0" err="1"/>
              <a:t>Bosentan</a:t>
            </a:r>
            <a:r>
              <a:rPr lang="en-US" sz="2800" dirty="0"/>
              <a:t> </a:t>
            </a:r>
          </a:p>
        </p:txBody>
      </p:sp>
      <p:sp>
        <p:nvSpPr>
          <p:cNvPr id="7" name="TextBox 6">
            <a:extLst>
              <a:ext uri="{FF2B5EF4-FFF2-40B4-BE49-F238E27FC236}">
                <a16:creationId xmlns:a16="http://schemas.microsoft.com/office/drawing/2014/main" id="{A5AF48FE-51E4-5BE9-F55D-4B62621FB037}"/>
              </a:ext>
            </a:extLst>
          </p:cNvPr>
          <p:cNvSpPr txBox="1"/>
          <p:nvPr/>
        </p:nvSpPr>
        <p:spPr>
          <a:xfrm>
            <a:off x="518890" y="5641985"/>
            <a:ext cx="10594054" cy="584775"/>
          </a:xfrm>
          <a:prstGeom prst="rect">
            <a:avLst/>
          </a:prstGeom>
          <a:solidFill>
            <a:srgbClr val="00B0F0"/>
          </a:solidFill>
        </p:spPr>
        <p:txBody>
          <a:bodyPr wrap="square" rtlCol="0">
            <a:spAutoFit/>
          </a:bodyPr>
          <a:lstStyle/>
          <a:p>
            <a:pPr algn="ctr"/>
            <a:r>
              <a:rPr lang="en-US" dirty="0"/>
              <a:t> </a:t>
            </a:r>
            <a:r>
              <a:rPr lang="en-US" sz="3200" dirty="0">
                <a:solidFill>
                  <a:srgbClr val="FFFF00"/>
                </a:solidFill>
              </a:rPr>
              <a:t>May be appropriate for PPHN with CDH, BPD </a:t>
            </a:r>
          </a:p>
        </p:txBody>
      </p:sp>
      <p:sp>
        <p:nvSpPr>
          <p:cNvPr id="2" name="TextBox 1">
            <a:extLst>
              <a:ext uri="{FF2B5EF4-FFF2-40B4-BE49-F238E27FC236}">
                <a16:creationId xmlns:a16="http://schemas.microsoft.com/office/drawing/2014/main" id="{CF1990DE-6A7D-BC10-AA01-B8A87BB095F6}"/>
              </a:ext>
            </a:extLst>
          </p:cNvPr>
          <p:cNvSpPr txBox="1"/>
          <p:nvPr/>
        </p:nvSpPr>
        <p:spPr>
          <a:xfrm>
            <a:off x="6319412" y="1517273"/>
            <a:ext cx="1745671" cy="369332"/>
          </a:xfrm>
          <a:prstGeom prst="rect">
            <a:avLst/>
          </a:prstGeom>
          <a:solidFill>
            <a:srgbClr val="7030A0"/>
          </a:solidFill>
        </p:spPr>
        <p:txBody>
          <a:bodyPr wrap="none" rtlCol="0">
            <a:spAutoFit/>
          </a:bodyPr>
          <a:lstStyle/>
          <a:p>
            <a:r>
              <a:rPr lang="en-US" dirty="0"/>
              <a:t> </a:t>
            </a:r>
            <a:r>
              <a:rPr lang="en-US" dirty="0">
                <a:solidFill>
                  <a:srgbClr val="FFFF00"/>
                </a:solidFill>
              </a:rPr>
              <a:t>Kiran More </a:t>
            </a:r>
            <a:r>
              <a:rPr lang="en-US" dirty="0" err="1">
                <a:solidFill>
                  <a:srgbClr val="FFFF00"/>
                </a:solidFill>
              </a:rPr>
              <a:t>etal</a:t>
            </a:r>
            <a:r>
              <a:rPr lang="en-US" dirty="0">
                <a:solidFill>
                  <a:srgbClr val="FFFF00"/>
                </a:solidFill>
              </a:rPr>
              <a:t>.</a:t>
            </a:r>
          </a:p>
        </p:txBody>
      </p:sp>
      <p:sp>
        <p:nvSpPr>
          <p:cNvPr id="8" name="TextBox 7">
            <a:extLst>
              <a:ext uri="{FF2B5EF4-FFF2-40B4-BE49-F238E27FC236}">
                <a16:creationId xmlns:a16="http://schemas.microsoft.com/office/drawing/2014/main" id="{179B1065-7251-C23D-6A4D-0F8991A52CBD}"/>
              </a:ext>
            </a:extLst>
          </p:cNvPr>
          <p:cNvSpPr txBox="1"/>
          <p:nvPr/>
        </p:nvSpPr>
        <p:spPr>
          <a:xfrm>
            <a:off x="518890" y="4119204"/>
            <a:ext cx="10594054" cy="584775"/>
          </a:xfrm>
          <a:prstGeom prst="rect">
            <a:avLst/>
          </a:prstGeom>
          <a:solidFill>
            <a:srgbClr val="FFC000"/>
          </a:solidFill>
        </p:spPr>
        <p:txBody>
          <a:bodyPr wrap="none" rtlCol="0">
            <a:spAutoFit/>
          </a:bodyPr>
          <a:lstStyle/>
          <a:p>
            <a:r>
              <a:rPr lang="en-US" sz="2400" dirty="0"/>
              <a:t> </a:t>
            </a:r>
            <a:r>
              <a:rPr lang="en-US" sz="3200" dirty="0"/>
              <a:t>Bosentan was well tolerated but did not improve oxygenation </a:t>
            </a:r>
          </a:p>
        </p:txBody>
      </p:sp>
    </p:spTree>
    <p:extLst>
      <p:ext uri="{BB962C8B-B14F-4D97-AF65-F5344CB8AC3E}">
        <p14:creationId xmlns:p14="http://schemas.microsoft.com/office/powerpoint/2010/main" val="245356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dissolve">
                                      <p:cBhvr>
                                        <p:cTn id="1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222" y="0"/>
            <a:ext cx="11060704" cy="6124865"/>
          </a:xfrm>
          <a:prstGeom prst="rect">
            <a:avLst/>
          </a:prstGeom>
        </p:spPr>
      </p:pic>
      <p:sp>
        <p:nvSpPr>
          <p:cNvPr id="3" name="TextBox 2"/>
          <p:cNvSpPr txBox="1"/>
          <p:nvPr/>
        </p:nvSpPr>
        <p:spPr>
          <a:xfrm>
            <a:off x="8132618" y="6276109"/>
            <a:ext cx="2284600" cy="461665"/>
          </a:xfrm>
          <a:prstGeom prst="rect">
            <a:avLst/>
          </a:prstGeom>
          <a:noFill/>
        </p:spPr>
        <p:txBody>
          <a:bodyPr wrap="none" rtlCol="0">
            <a:spAutoFit/>
          </a:bodyPr>
          <a:lstStyle/>
          <a:p>
            <a:r>
              <a:rPr lang="en-US" dirty="0"/>
              <a:t> </a:t>
            </a:r>
            <a:r>
              <a:rPr lang="en-US" sz="2400" dirty="0" err="1">
                <a:solidFill>
                  <a:srgbClr val="FFFF00"/>
                </a:solidFill>
              </a:rPr>
              <a:t>Dr</a:t>
            </a:r>
            <a:r>
              <a:rPr lang="en-US" sz="2400" dirty="0">
                <a:solidFill>
                  <a:srgbClr val="FFFF00"/>
                </a:solidFill>
              </a:rPr>
              <a:t> </a:t>
            </a:r>
            <a:r>
              <a:rPr lang="en-US" sz="2400" dirty="0" err="1">
                <a:solidFill>
                  <a:srgbClr val="FFFF00"/>
                </a:solidFill>
              </a:rPr>
              <a:t>Augosto</a:t>
            </a:r>
            <a:r>
              <a:rPr lang="en-US" sz="2400" dirty="0">
                <a:solidFill>
                  <a:srgbClr val="FFFF00"/>
                </a:solidFill>
              </a:rPr>
              <a:t> Sola </a:t>
            </a:r>
          </a:p>
        </p:txBody>
      </p:sp>
    </p:spTree>
    <p:extLst>
      <p:ext uri="{BB962C8B-B14F-4D97-AF65-F5344CB8AC3E}">
        <p14:creationId xmlns:p14="http://schemas.microsoft.com/office/powerpoint/2010/main" val="666906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337" y="1288832"/>
            <a:ext cx="9796072" cy="556916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681" y="180"/>
            <a:ext cx="1485628" cy="1385634"/>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1309" y="0"/>
            <a:ext cx="9381836" cy="1385814"/>
          </a:xfrm>
          <a:prstGeom prst="rect">
            <a:avLst/>
          </a:prstGeom>
        </p:spPr>
      </p:pic>
      <p:sp>
        <p:nvSpPr>
          <p:cNvPr id="5" name="TextBox 4"/>
          <p:cNvSpPr txBox="1"/>
          <p:nvPr/>
        </p:nvSpPr>
        <p:spPr>
          <a:xfrm>
            <a:off x="5841585" y="3602182"/>
            <a:ext cx="5914914" cy="2308324"/>
          </a:xfrm>
          <a:prstGeom prst="rect">
            <a:avLst/>
          </a:prstGeom>
          <a:solidFill>
            <a:srgbClr val="00FFFE"/>
          </a:solidFill>
        </p:spPr>
        <p:txBody>
          <a:bodyPr wrap="square" rtlCol="0">
            <a:spAutoFit/>
          </a:bodyPr>
          <a:lstStyle/>
          <a:p>
            <a:pPr algn="ctr">
              <a:lnSpc>
                <a:spcPct val="200000"/>
              </a:lnSpc>
            </a:pPr>
            <a:r>
              <a:rPr lang="en-US" dirty="0"/>
              <a:t> </a:t>
            </a:r>
            <a:r>
              <a:rPr lang="en-US" sz="2400" dirty="0">
                <a:solidFill>
                  <a:schemeClr val="bg1"/>
                </a:solidFill>
              </a:rPr>
              <a:t>PaO2 improves by 15.31 mmHg by 24 </a:t>
            </a:r>
            <a:r>
              <a:rPr lang="en-US" sz="2400" dirty="0" err="1">
                <a:solidFill>
                  <a:schemeClr val="bg1"/>
                </a:solidFill>
              </a:rPr>
              <a:t>hrs</a:t>
            </a:r>
            <a:endParaRPr lang="en-US" sz="2400" dirty="0">
              <a:solidFill>
                <a:schemeClr val="bg1"/>
              </a:solidFill>
            </a:endParaRPr>
          </a:p>
          <a:p>
            <a:pPr algn="ctr">
              <a:lnSpc>
                <a:spcPct val="200000"/>
              </a:lnSpc>
            </a:pPr>
            <a:r>
              <a:rPr lang="en-US" sz="2400" dirty="0">
                <a:solidFill>
                  <a:schemeClr val="bg1"/>
                </a:solidFill>
              </a:rPr>
              <a:t> OI decrease by 38.79 by 24 </a:t>
            </a:r>
            <a:r>
              <a:rPr lang="en-US" sz="2400" dirty="0" err="1">
                <a:solidFill>
                  <a:schemeClr val="bg1"/>
                </a:solidFill>
              </a:rPr>
              <a:t>hrs</a:t>
            </a:r>
            <a:r>
              <a:rPr lang="en-US" sz="2400" dirty="0">
                <a:solidFill>
                  <a:schemeClr val="bg1"/>
                </a:solidFill>
              </a:rPr>
              <a:t> </a:t>
            </a:r>
          </a:p>
          <a:p>
            <a:pPr algn="ctr">
              <a:lnSpc>
                <a:spcPct val="200000"/>
              </a:lnSpc>
            </a:pPr>
            <a:r>
              <a:rPr lang="en-US" sz="2400" dirty="0">
                <a:solidFill>
                  <a:schemeClr val="bg1"/>
                </a:solidFill>
              </a:rPr>
              <a:t> Mortality  decreases  by 80%</a:t>
            </a:r>
          </a:p>
        </p:txBody>
      </p:sp>
      <p:sp>
        <p:nvSpPr>
          <p:cNvPr id="6" name="TextBox 5"/>
          <p:cNvSpPr txBox="1"/>
          <p:nvPr/>
        </p:nvSpPr>
        <p:spPr>
          <a:xfrm>
            <a:off x="6852227" y="919500"/>
            <a:ext cx="1946815" cy="369332"/>
          </a:xfrm>
          <a:prstGeom prst="rect">
            <a:avLst/>
          </a:prstGeom>
          <a:noFill/>
        </p:spPr>
        <p:txBody>
          <a:bodyPr wrap="none" rtlCol="0">
            <a:spAutoFit/>
          </a:bodyPr>
          <a:lstStyle/>
          <a:p>
            <a:r>
              <a:rPr lang="en-US" dirty="0">
                <a:solidFill>
                  <a:srgbClr val="FF0000"/>
                </a:solidFill>
              </a:rPr>
              <a:t>2017 ,77 Neonates</a:t>
            </a:r>
          </a:p>
        </p:txBody>
      </p:sp>
    </p:spTree>
    <p:extLst>
      <p:ext uri="{BB962C8B-B14F-4D97-AF65-F5344CB8AC3E}">
        <p14:creationId xmlns:p14="http://schemas.microsoft.com/office/powerpoint/2010/main" val="134495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89902"/>
            <a:ext cx="11125200" cy="954107"/>
          </a:xfrm>
          <a:prstGeom prst="rect">
            <a:avLst/>
          </a:prstGeom>
          <a:solidFill>
            <a:srgbClr val="FF0000"/>
          </a:solidFill>
        </p:spPr>
        <p:txBody>
          <a:bodyPr wrap="square" rtlCol="0">
            <a:spAutoFit/>
          </a:bodyPr>
          <a:lstStyle/>
          <a:p>
            <a:r>
              <a:rPr lang="en-US" sz="2800" dirty="0"/>
              <a:t>Sildenafil for pulmonary hypertension in neonates: An updated systematic review and meta‐analysis , </a:t>
            </a:r>
            <a:r>
              <a:rPr lang="en-US" sz="2800" dirty="0">
                <a:solidFill>
                  <a:srgbClr val="00FEFB"/>
                </a:solidFill>
              </a:rPr>
              <a:t>Pediatrics Pulmonology , April 2021.</a:t>
            </a:r>
          </a:p>
        </p:txBody>
      </p:sp>
      <p:sp>
        <p:nvSpPr>
          <p:cNvPr id="3" name="TextBox 2"/>
          <p:cNvSpPr txBox="1"/>
          <p:nvPr/>
        </p:nvSpPr>
        <p:spPr>
          <a:xfrm>
            <a:off x="657137" y="1744534"/>
            <a:ext cx="11536300" cy="892552"/>
          </a:xfrm>
          <a:prstGeom prst="rect">
            <a:avLst/>
          </a:prstGeom>
          <a:noFill/>
        </p:spPr>
        <p:txBody>
          <a:bodyPr wrap="none" rtlCol="0">
            <a:spAutoFit/>
          </a:bodyPr>
          <a:lstStyle/>
          <a:p>
            <a:r>
              <a:rPr lang="en-US" sz="2400" dirty="0">
                <a:solidFill>
                  <a:srgbClr val="FFFF00"/>
                </a:solidFill>
              </a:rPr>
              <a:t> </a:t>
            </a:r>
            <a:r>
              <a:rPr lang="en-US" sz="2800" dirty="0">
                <a:solidFill>
                  <a:srgbClr val="FFFF00"/>
                </a:solidFill>
              </a:rPr>
              <a:t>8  studies were included with 216 term and premature neo- nates with PPHN </a:t>
            </a:r>
          </a:p>
          <a:p>
            <a:endParaRPr lang="en-US" sz="2400" dirty="0">
              <a:solidFill>
                <a:srgbClr val="FFFF00"/>
              </a:solidFill>
              <a:effectLst/>
            </a:endParaRPr>
          </a:p>
        </p:txBody>
      </p:sp>
      <p:sp>
        <p:nvSpPr>
          <p:cNvPr id="4" name="TextBox 3"/>
          <p:cNvSpPr txBox="1"/>
          <p:nvPr/>
        </p:nvSpPr>
        <p:spPr>
          <a:xfrm>
            <a:off x="789708" y="2466110"/>
            <a:ext cx="10972801" cy="830997"/>
          </a:xfrm>
          <a:prstGeom prst="rect">
            <a:avLst/>
          </a:prstGeom>
          <a:noFill/>
        </p:spPr>
        <p:txBody>
          <a:bodyPr wrap="square" rtlCol="0">
            <a:spAutoFit/>
          </a:bodyPr>
          <a:lstStyle/>
          <a:p>
            <a:r>
              <a:rPr lang="en-US" sz="2400" dirty="0"/>
              <a:t>Compelling evidence showed the use of sildenafil could improve the prognosis of PPHN neonates, </a:t>
            </a:r>
            <a:endParaRPr lang="en-US" sz="2400" dirty="0">
              <a:effectLst/>
            </a:endParaRPr>
          </a:p>
        </p:txBody>
      </p:sp>
      <p:sp>
        <p:nvSpPr>
          <p:cNvPr id="5" name="Rectangle 4"/>
          <p:cNvSpPr/>
          <p:nvPr/>
        </p:nvSpPr>
        <p:spPr>
          <a:xfrm>
            <a:off x="789708" y="3590881"/>
            <a:ext cx="9144001" cy="2708434"/>
          </a:xfrm>
          <a:prstGeom prst="rect">
            <a:avLst/>
          </a:prstGeom>
        </p:spPr>
        <p:txBody>
          <a:bodyPr wrap="square">
            <a:spAutoFit/>
          </a:bodyPr>
          <a:lstStyle/>
          <a:p>
            <a:r>
              <a:rPr lang="en-US" sz="2400" dirty="0">
                <a:latin typeface="AdvTTa9c1b374" charset="0"/>
              </a:rPr>
              <a:t>After 24 h of treatment</a:t>
            </a:r>
          </a:p>
          <a:p>
            <a:endParaRPr lang="en-US" dirty="0">
              <a:latin typeface="AdvTTa9c1b374" charset="0"/>
            </a:endParaRPr>
          </a:p>
          <a:p>
            <a:r>
              <a:rPr lang="en-US" sz="3200" dirty="0">
                <a:solidFill>
                  <a:srgbClr val="FFFF00"/>
                </a:solidFill>
                <a:latin typeface="AdvTTa9c1b374" charset="0"/>
              </a:rPr>
              <a:t>OI steady decrease (</a:t>
            </a:r>
            <a:r>
              <a:rPr lang="en-US" sz="3200" dirty="0">
                <a:solidFill>
                  <a:srgbClr val="FFFF00"/>
                </a:solidFill>
                <a:latin typeface="AdvTTeb5f0e55.I" charset="0"/>
              </a:rPr>
              <a:t>SD</a:t>
            </a:r>
            <a:r>
              <a:rPr lang="en-US" sz="3200" dirty="0">
                <a:solidFill>
                  <a:srgbClr val="FFFF00"/>
                </a:solidFill>
                <a:latin typeface="AdvTTa9c1b374" charset="0"/>
              </a:rPr>
              <a:t>: </a:t>
            </a:r>
            <a:r>
              <a:rPr lang="en-US" sz="3200" dirty="0">
                <a:solidFill>
                  <a:srgbClr val="FFFF00"/>
                </a:solidFill>
                <a:latin typeface="AdvTTa9c1b374+22" charset="0"/>
              </a:rPr>
              <a:t>−</a:t>
            </a:r>
            <a:r>
              <a:rPr lang="en-US" sz="3200" dirty="0">
                <a:solidFill>
                  <a:srgbClr val="FFFF00"/>
                </a:solidFill>
                <a:latin typeface="AdvTTa9c1b374" charset="0"/>
              </a:rPr>
              <a:t>1.80, 95% CI: </a:t>
            </a:r>
            <a:r>
              <a:rPr lang="en-US" sz="3200" dirty="0">
                <a:solidFill>
                  <a:srgbClr val="FFFF00"/>
                </a:solidFill>
                <a:latin typeface="AdvTTa9c1b374+22" charset="0"/>
              </a:rPr>
              <a:t>−</a:t>
            </a:r>
            <a:r>
              <a:rPr lang="en-US" sz="3200" dirty="0">
                <a:solidFill>
                  <a:srgbClr val="FFFF00"/>
                </a:solidFill>
                <a:latin typeface="AdvTTa9c1b374" charset="0"/>
              </a:rPr>
              <a:t>2.92, </a:t>
            </a:r>
            <a:r>
              <a:rPr lang="en-US" sz="3200" dirty="0">
                <a:solidFill>
                  <a:srgbClr val="FFFF00"/>
                </a:solidFill>
                <a:latin typeface="AdvTTa9c1b374+22" charset="0"/>
              </a:rPr>
              <a:t>−</a:t>
            </a:r>
            <a:r>
              <a:rPr lang="en-US" sz="3200" dirty="0">
                <a:solidFill>
                  <a:srgbClr val="FFFF00"/>
                </a:solidFill>
                <a:latin typeface="AdvTTa9c1b374" charset="0"/>
              </a:rPr>
              <a:t>0.67)</a:t>
            </a:r>
          </a:p>
          <a:p>
            <a:r>
              <a:rPr lang="en-US" sz="3200" dirty="0">
                <a:solidFill>
                  <a:srgbClr val="FF0000"/>
                </a:solidFill>
                <a:latin typeface="AdvTTa9c1b374" charset="0"/>
              </a:rPr>
              <a:t>Peak effects after 72 h of treatment (</a:t>
            </a:r>
            <a:r>
              <a:rPr lang="en-US" sz="3200" dirty="0">
                <a:solidFill>
                  <a:srgbClr val="FF0000"/>
                </a:solidFill>
                <a:latin typeface="AdvTTeb5f0e55.I" charset="0"/>
              </a:rPr>
              <a:t>SD</a:t>
            </a:r>
            <a:r>
              <a:rPr lang="en-US" sz="3200" dirty="0">
                <a:solidFill>
                  <a:srgbClr val="FF0000"/>
                </a:solidFill>
                <a:latin typeface="AdvTTa9c1b374" charset="0"/>
              </a:rPr>
              <a:t>: </a:t>
            </a:r>
            <a:r>
              <a:rPr lang="en-US" sz="3200" dirty="0">
                <a:solidFill>
                  <a:srgbClr val="FF0000"/>
                </a:solidFill>
                <a:latin typeface="AdvTTa9c1b374+22" charset="0"/>
              </a:rPr>
              <a:t>−</a:t>
            </a:r>
            <a:r>
              <a:rPr lang="en-US" sz="3200" dirty="0">
                <a:solidFill>
                  <a:srgbClr val="FF0000"/>
                </a:solidFill>
                <a:latin typeface="AdvTTa9c1b374" charset="0"/>
              </a:rPr>
              <a:t>4.02, 95% CI: </a:t>
            </a:r>
            <a:r>
              <a:rPr lang="en-US" sz="3200" dirty="0">
                <a:solidFill>
                  <a:srgbClr val="FF0000"/>
                </a:solidFill>
                <a:latin typeface="AdvTTa9c1b374+22" charset="0"/>
              </a:rPr>
              <a:t>−</a:t>
            </a:r>
            <a:r>
              <a:rPr lang="en-US" sz="3200" dirty="0">
                <a:solidFill>
                  <a:srgbClr val="FF0000"/>
                </a:solidFill>
                <a:latin typeface="AdvTTa9c1b374" charset="0"/>
              </a:rPr>
              <a:t>5.45, </a:t>
            </a:r>
            <a:r>
              <a:rPr lang="en-US" sz="3200" dirty="0">
                <a:solidFill>
                  <a:srgbClr val="FF0000"/>
                </a:solidFill>
                <a:latin typeface="AdvTTa9c1b374+22" charset="0"/>
              </a:rPr>
              <a:t>−</a:t>
            </a:r>
            <a:r>
              <a:rPr lang="en-US" sz="3200" dirty="0">
                <a:solidFill>
                  <a:srgbClr val="FF0000"/>
                </a:solidFill>
                <a:latin typeface="AdvTTa9c1b374" charset="0"/>
              </a:rPr>
              <a:t>2.59). </a:t>
            </a:r>
          </a:p>
          <a:p>
            <a:r>
              <a:rPr lang="en-US" sz="3200" dirty="0">
                <a:solidFill>
                  <a:srgbClr val="00FFFE"/>
                </a:solidFill>
                <a:latin typeface="AdvTTa9c1b374" charset="0"/>
              </a:rPr>
              <a:t>No clinically significant side effects were identified </a:t>
            </a:r>
            <a:endParaRPr lang="en-US" sz="3200" dirty="0">
              <a:solidFill>
                <a:srgbClr val="00FFFE"/>
              </a:solidFill>
              <a:effectLst/>
            </a:endParaRPr>
          </a:p>
        </p:txBody>
      </p:sp>
      <p:pic>
        <p:nvPicPr>
          <p:cNvPr id="6" name="Picture 5">
            <a:extLst>
              <a:ext uri="{FF2B5EF4-FFF2-40B4-BE49-F238E27FC236}">
                <a16:creationId xmlns:a16="http://schemas.microsoft.com/office/drawing/2014/main" id="{D2BFF9CE-4C59-27E0-9F85-392068CB9985}"/>
              </a:ext>
            </a:extLst>
          </p:cNvPr>
          <p:cNvPicPr>
            <a:picLocks noChangeAspect="1"/>
          </p:cNvPicPr>
          <p:nvPr/>
        </p:nvPicPr>
        <p:blipFill>
          <a:blip r:embed="rId2"/>
          <a:srcRect l="1112" r="2304" b="3288"/>
          <a:stretch>
            <a:fillRect/>
          </a:stretch>
        </p:blipFill>
        <p:spPr>
          <a:xfrm>
            <a:off x="64457" y="1044009"/>
            <a:ext cx="12063086" cy="5743360"/>
          </a:xfrm>
          <a:prstGeom prst="rect">
            <a:avLst/>
          </a:prstGeom>
        </p:spPr>
      </p:pic>
    </p:spTree>
    <p:extLst>
      <p:ext uri="{BB962C8B-B14F-4D97-AF65-F5344CB8AC3E}">
        <p14:creationId xmlns:p14="http://schemas.microsoft.com/office/powerpoint/2010/main" val="587599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4537"/>
            <a:ext cx="12192000" cy="1325563"/>
          </a:xfrm>
          <a:solidFill>
            <a:srgbClr val="FF0000"/>
          </a:solidFill>
        </p:spPr>
        <p:txBody>
          <a:bodyPr>
            <a:normAutofit/>
          </a:bodyPr>
          <a:lstStyle/>
          <a:p>
            <a:r>
              <a:rPr lang="en-US">
                <a:solidFill>
                  <a:srgbClr val="C00000"/>
                </a:solidFill>
              </a:rPr>
              <a:t>           </a:t>
            </a:r>
            <a:r>
              <a:rPr lang="en-US"/>
              <a:t>Sildenafil </a:t>
            </a:r>
            <a:r>
              <a:rPr lang="en-US" dirty="0"/>
              <a:t>Plus </a:t>
            </a:r>
            <a:r>
              <a:rPr lang="en-US"/>
              <a:t>– What </a:t>
            </a:r>
            <a:r>
              <a:rPr lang="en-US" dirty="0"/>
              <a:t>is Evidence </a:t>
            </a:r>
          </a:p>
        </p:txBody>
      </p:sp>
      <p:graphicFrame>
        <p:nvGraphicFramePr>
          <p:cNvPr id="4" name="Content Placeholder 3"/>
          <p:cNvGraphicFramePr>
            <a:graphicFrameLocks noGrp="1"/>
          </p:cNvGraphicFramePr>
          <p:nvPr>
            <p:ph idx="1"/>
          </p:nvPr>
        </p:nvGraphicFramePr>
        <p:xfrm>
          <a:off x="0" y="1325563"/>
          <a:ext cx="12192000" cy="5429957"/>
        </p:xfrm>
        <a:graphic>
          <a:graphicData uri="http://schemas.openxmlformats.org/drawingml/2006/table">
            <a:tbl>
              <a:tblPr firstRow="1" bandRow="1">
                <a:tableStyleId>{775DCB02-9BB8-47FD-8907-85C794F793BA}</a:tableStyleId>
              </a:tblPr>
              <a:tblGrid>
                <a:gridCol w="2635389">
                  <a:extLst>
                    <a:ext uri="{9D8B030D-6E8A-4147-A177-3AD203B41FA5}">
                      <a16:colId xmlns:a16="http://schemas.microsoft.com/office/drawing/2014/main" val="20000"/>
                    </a:ext>
                  </a:extLst>
                </a:gridCol>
                <a:gridCol w="3647271">
                  <a:extLst>
                    <a:ext uri="{9D8B030D-6E8A-4147-A177-3AD203B41FA5}">
                      <a16:colId xmlns:a16="http://schemas.microsoft.com/office/drawing/2014/main" val="20001"/>
                    </a:ext>
                  </a:extLst>
                </a:gridCol>
                <a:gridCol w="5909340">
                  <a:extLst>
                    <a:ext uri="{9D8B030D-6E8A-4147-A177-3AD203B41FA5}">
                      <a16:colId xmlns:a16="http://schemas.microsoft.com/office/drawing/2014/main" val="20002"/>
                    </a:ext>
                  </a:extLst>
                </a:gridCol>
              </a:tblGrid>
              <a:tr h="823638">
                <a:tc>
                  <a:txBody>
                    <a:bodyPr/>
                    <a:lstStyle/>
                    <a:p>
                      <a:r>
                        <a:rPr lang="en-US" sz="2400" b="0" i="0" u="none" strike="noStrike" kern="1200" dirty="0">
                          <a:solidFill>
                            <a:srgbClr val="FFFF00"/>
                          </a:solidFill>
                          <a:effectLst/>
                          <a:latin typeface="+mn-lt"/>
                          <a:ea typeface="+mn-ea"/>
                          <a:cs typeface="+mn-cs"/>
                        </a:rPr>
                        <a:t>Al Omar </a:t>
                      </a:r>
                      <a:r>
                        <a:rPr lang="en-US" sz="2400" b="0" i="1" u="none" strike="noStrike" kern="1200" dirty="0">
                          <a:solidFill>
                            <a:srgbClr val="FFFF00"/>
                          </a:solidFill>
                          <a:effectLst/>
                          <a:latin typeface="+mn-lt"/>
                          <a:ea typeface="+mn-ea"/>
                          <a:cs typeface="+mn-cs"/>
                        </a:rPr>
                        <a:t>et al.</a:t>
                      </a:r>
                      <a:endParaRPr lang="en-US" sz="2400" dirty="0">
                        <a:solidFill>
                          <a:srgbClr val="FFFF00"/>
                        </a:solidFill>
                      </a:endParaRPr>
                    </a:p>
                  </a:txBody>
                  <a:tcPr/>
                </a:tc>
                <a:tc>
                  <a:txBody>
                    <a:bodyPr/>
                    <a:lstStyle/>
                    <a:p>
                      <a:r>
                        <a:rPr lang="en-US" sz="2400" b="0" i="0" u="none" strike="noStrike" kern="1200" dirty="0">
                          <a:solidFill>
                            <a:srgbClr val="00FFFE"/>
                          </a:solidFill>
                          <a:effectLst/>
                          <a:latin typeface="+mn-lt"/>
                          <a:ea typeface="+mn-ea"/>
                          <a:cs typeface="+mn-cs"/>
                        </a:rPr>
                        <a:t>sildenafil with </a:t>
                      </a:r>
                      <a:r>
                        <a:rPr lang="en-US" sz="2400" b="0" i="0" u="none" strike="noStrike" kern="1200" dirty="0" err="1">
                          <a:solidFill>
                            <a:srgbClr val="00FFFE"/>
                          </a:solidFill>
                          <a:effectLst/>
                          <a:latin typeface="+mn-lt"/>
                          <a:ea typeface="+mn-ea"/>
                          <a:cs typeface="+mn-cs"/>
                        </a:rPr>
                        <a:t>iNO</a:t>
                      </a:r>
                      <a:r>
                        <a:rPr lang="en-US" sz="2400" b="0" i="0" u="none" strike="noStrike" kern="1200" dirty="0">
                          <a:solidFill>
                            <a:srgbClr val="00FFFE"/>
                          </a:solidFill>
                          <a:effectLst/>
                          <a:latin typeface="+mn-lt"/>
                          <a:ea typeface="+mn-ea"/>
                          <a:cs typeface="+mn-cs"/>
                        </a:rPr>
                        <a:t> </a:t>
                      </a:r>
                      <a:r>
                        <a:rPr lang="en-US" sz="2400" b="0" i="1" u="none" strike="noStrike" kern="1200" dirty="0">
                          <a:solidFill>
                            <a:srgbClr val="00FFFE"/>
                          </a:solidFill>
                          <a:effectLst/>
                          <a:latin typeface="+mn-lt"/>
                          <a:ea typeface="+mn-ea"/>
                          <a:cs typeface="+mn-cs"/>
                        </a:rPr>
                        <a:t>vs.</a:t>
                      </a:r>
                      <a:r>
                        <a:rPr lang="en-US" sz="2400" b="0" i="0" u="none" strike="noStrike" kern="1200" dirty="0">
                          <a:solidFill>
                            <a:srgbClr val="00FFFE"/>
                          </a:solidFill>
                          <a:effectLst/>
                          <a:latin typeface="+mn-lt"/>
                          <a:ea typeface="+mn-ea"/>
                          <a:cs typeface="+mn-cs"/>
                        </a:rPr>
                        <a:t> </a:t>
                      </a:r>
                      <a:r>
                        <a:rPr lang="en-US" sz="2400" b="0" i="0" u="none" strike="noStrike" kern="1200" dirty="0" err="1">
                          <a:solidFill>
                            <a:srgbClr val="00FFFE"/>
                          </a:solidFill>
                          <a:effectLst/>
                          <a:latin typeface="+mn-lt"/>
                          <a:ea typeface="+mn-ea"/>
                          <a:cs typeface="+mn-cs"/>
                        </a:rPr>
                        <a:t>iNO</a:t>
                      </a:r>
                      <a:endParaRPr lang="en-US" sz="2400" dirty="0">
                        <a:solidFill>
                          <a:srgbClr val="00FFFE"/>
                        </a:solidFill>
                      </a:endParaRPr>
                    </a:p>
                  </a:txBody>
                  <a:tcPr/>
                </a:tc>
                <a:tc>
                  <a:txBody>
                    <a:bodyPr/>
                    <a:lstStyle/>
                    <a:p>
                      <a:r>
                        <a:rPr lang="en-US" sz="2400" b="0" i="0" u="none" strike="noStrike" kern="1200" dirty="0">
                          <a:solidFill>
                            <a:srgbClr val="7030A0"/>
                          </a:solidFill>
                          <a:effectLst/>
                          <a:latin typeface="+mn-lt"/>
                          <a:ea typeface="+mn-ea"/>
                          <a:cs typeface="+mn-cs"/>
                        </a:rPr>
                        <a:t>No meaningful statistical difference at any time point</a:t>
                      </a:r>
                      <a:endParaRPr lang="en-US" sz="2400" dirty="0">
                        <a:solidFill>
                          <a:srgbClr val="7030A0"/>
                        </a:solidFill>
                      </a:endParaRPr>
                    </a:p>
                  </a:txBody>
                  <a:tcPr/>
                </a:tc>
                <a:extLst>
                  <a:ext uri="{0D108BD9-81ED-4DB2-BD59-A6C34878D82A}">
                    <a16:rowId xmlns:a16="http://schemas.microsoft.com/office/drawing/2014/main" val="10000"/>
                  </a:ext>
                </a:extLst>
              </a:tr>
              <a:tr h="1495479">
                <a:tc>
                  <a:txBody>
                    <a:bodyPr/>
                    <a:lstStyle/>
                    <a:p>
                      <a:r>
                        <a:rPr lang="en-US" sz="2400" b="0" i="0" u="none" strike="noStrike" kern="1200" dirty="0" err="1">
                          <a:solidFill>
                            <a:srgbClr val="FFFF00"/>
                          </a:solidFill>
                          <a:effectLst/>
                          <a:latin typeface="+mn-lt"/>
                          <a:ea typeface="+mn-ea"/>
                          <a:cs typeface="+mn-cs"/>
                        </a:rPr>
                        <a:t>Uslu</a:t>
                      </a:r>
                      <a:r>
                        <a:rPr lang="en-US" sz="2400" b="0" i="0" u="none" strike="noStrike" kern="1200" dirty="0">
                          <a:solidFill>
                            <a:srgbClr val="FFFF00"/>
                          </a:solidFill>
                          <a:effectLst/>
                          <a:latin typeface="+mn-lt"/>
                          <a:ea typeface="+mn-ea"/>
                          <a:cs typeface="+mn-cs"/>
                        </a:rPr>
                        <a:t> </a:t>
                      </a:r>
                      <a:r>
                        <a:rPr lang="en-US" sz="2400" b="0" i="1" u="none" strike="noStrike" kern="1200" dirty="0">
                          <a:solidFill>
                            <a:srgbClr val="FFFF00"/>
                          </a:solidFill>
                          <a:effectLst/>
                          <a:latin typeface="+mn-lt"/>
                          <a:ea typeface="+mn-ea"/>
                          <a:cs typeface="+mn-cs"/>
                        </a:rPr>
                        <a:t>et al.</a:t>
                      </a:r>
                      <a:endParaRPr lang="en-US" sz="2400" dirty="0">
                        <a:solidFill>
                          <a:srgbClr val="FFFF00"/>
                        </a:solidFill>
                      </a:endParaRPr>
                    </a:p>
                  </a:txBody>
                  <a:tcPr/>
                </a:tc>
                <a:tc>
                  <a:txBody>
                    <a:bodyPr/>
                    <a:lstStyle/>
                    <a:p>
                      <a:r>
                        <a:rPr lang="en-US" sz="2400" dirty="0">
                          <a:solidFill>
                            <a:srgbClr val="00FFFE"/>
                          </a:solidFill>
                        </a:rPr>
                        <a:t>SILDENAFIL VS IV MgSO4</a:t>
                      </a:r>
                    </a:p>
                  </a:txBody>
                  <a:tcPr/>
                </a:tc>
                <a:tc>
                  <a:txBody>
                    <a:bodyPr/>
                    <a:lstStyle/>
                    <a:p>
                      <a:r>
                        <a:rPr lang="en-US" sz="2400" b="0" i="0" u="none" strike="noStrike" kern="1200" dirty="0">
                          <a:solidFill>
                            <a:srgbClr val="C00000"/>
                          </a:solidFill>
                          <a:effectLst/>
                          <a:latin typeface="+mn-lt"/>
                          <a:ea typeface="+mn-ea"/>
                          <a:cs typeface="+mn-cs"/>
                        </a:rPr>
                        <a:t>Decreased duration of mechanical ventilation, no difference in mortality, Significant decreased in PAP</a:t>
                      </a:r>
                      <a:endParaRPr lang="en-US" sz="2400" dirty="0">
                        <a:solidFill>
                          <a:srgbClr val="C00000"/>
                        </a:solidFill>
                      </a:endParaRPr>
                    </a:p>
                  </a:txBody>
                  <a:tcPr/>
                </a:tc>
                <a:extLst>
                  <a:ext uri="{0D108BD9-81ED-4DB2-BD59-A6C34878D82A}">
                    <a16:rowId xmlns:a16="http://schemas.microsoft.com/office/drawing/2014/main" val="10001"/>
                  </a:ext>
                </a:extLst>
              </a:tr>
              <a:tr h="823638">
                <a:tc>
                  <a:txBody>
                    <a:bodyPr/>
                    <a:lstStyle/>
                    <a:p>
                      <a:r>
                        <a:rPr lang="en-US" sz="2400" b="0" i="0" u="none" strike="noStrike" kern="1200" dirty="0" err="1">
                          <a:solidFill>
                            <a:srgbClr val="FFFF00"/>
                          </a:solidFill>
                          <a:effectLst/>
                          <a:latin typeface="+mn-lt"/>
                          <a:ea typeface="+mn-ea"/>
                          <a:cs typeface="+mn-cs"/>
                        </a:rPr>
                        <a:t>Kahveci</a:t>
                      </a:r>
                      <a:r>
                        <a:rPr lang="en-US" sz="2400" b="0" i="0" u="none" strike="noStrike" kern="1200" dirty="0">
                          <a:solidFill>
                            <a:srgbClr val="FFFF00"/>
                          </a:solidFill>
                          <a:effectLst/>
                          <a:latin typeface="+mn-lt"/>
                          <a:ea typeface="+mn-ea"/>
                          <a:cs typeface="+mn-cs"/>
                        </a:rPr>
                        <a:t> </a:t>
                      </a:r>
                      <a:r>
                        <a:rPr lang="en-US" sz="2400" b="0" i="1" u="none" strike="noStrike" kern="1200" dirty="0">
                          <a:solidFill>
                            <a:srgbClr val="FFFF00"/>
                          </a:solidFill>
                          <a:effectLst/>
                          <a:latin typeface="+mn-lt"/>
                          <a:ea typeface="+mn-ea"/>
                          <a:cs typeface="+mn-cs"/>
                        </a:rPr>
                        <a:t>et al.</a:t>
                      </a:r>
                      <a:endParaRPr lang="en-US" sz="2400" dirty="0">
                        <a:solidFill>
                          <a:srgbClr val="FFFF00"/>
                        </a:solidFill>
                      </a:endParaRPr>
                    </a:p>
                  </a:txBody>
                  <a:tcPr/>
                </a:tc>
                <a:tc>
                  <a:txBody>
                    <a:bodyPr/>
                    <a:lstStyle/>
                    <a:p>
                      <a:r>
                        <a:rPr lang="en-US" sz="2400" dirty="0">
                          <a:solidFill>
                            <a:srgbClr val="00FFFE"/>
                          </a:solidFill>
                        </a:rPr>
                        <a:t>Sildenafil Vs Inhaled </a:t>
                      </a:r>
                      <a:r>
                        <a:rPr lang="en-US" sz="2400" dirty="0" err="1">
                          <a:solidFill>
                            <a:srgbClr val="00FFFE"/>
                          </a:solidFill>
                        </a:rPr>
                        <a:t>Iloprost</a:t>
                      </a:r>
                      <a:endParaRPr lang="en-US" sz="2400" dirty="0">
                        <a:solidFill>
                          <a:srgbClr val="00FFFE"/>
                        </a:solidFill>
                      </a:endParaRPr>
                    </a:p>
                  </a:txBody>
                  <a:tcPr/>
                </a:tc>
                <a:tc>
                  <a:txBody>
                    <a:bodyPr/>
                    <a:lstStyle/>
                    <a:p>
                      <a:r>
                        <a:rPr lang="en-US" sz="2400" b="0" i="0" u="none" strike="noStrike" kern="1200" dirty="0">
                          <a:solidFill>
                            <a:srgbClr val="7030A0"/>
                          </a:solidFill>
                          <a:effectLst/>
                          <a:latin typeface="+mn-lt"/>
                          <a:ea typeface="+mn-ea"/>
                          <a:cs typeface="+mn-cs"/>
                        </a:rPr>
                        <a:t>Decreased PAP, improved systemic hypotension</a:t>
                      </a:r>
                      <a:endParaRPr lang="en-US" sz="2400" dirty="0">
                        <a:solidFill>
                          <a:srgbClr val="7030A0"/>
                        </a:solidFill>
                      </a:endParaRPr>
                    </a:p>
                  </a:txBody>
                  <a:tcPr/>
                </a:tc>
                <a:extLst>
                  <a:ext uri="{0D108BD9-81ED-4DB2-BD59-A6C34878D82A}">
                    <a16:rowId xmlns:a16="http://schemas.microsoft.com/office/drawing/2014/main" val="10002"/>
                  </a:ext>
                </a:extLst>
              </a:tr>
              <a:tr h="1143601">
                <a:tc>
                  <a:txBody>
                    <a:bodyPr/>
                    <a:lstStyle/>
                    <a:p>
                      <a:r>
                        <a:rPr lang="en-US" sz="2400" b="0" i="0" u="none" strike="noStrike" kern="1200" dirty="0">
                          <a:solidFill>
                            <a:srgbClr val="FFFF00"/>
                          </a:solidFill>
                          <a:effectLst/>
                          <a:latin typeface="+mn-lt"/>
                          <a:ea typeface="+mn-ea"/>
                          <a:cs typeface="+mn-cs"/>
                        </a:rPr>
                        <a:t> Fatima </a:t>
                      </a:r>
                      <a:r>
                        <a:rPr lang="en-US" sz="2400" b="0" i="1" u="none" strike="noStrike" kern="1200" dirty="0">
                          <a:solidFill>
                            <a:srgbClr val="FFFF00"/>
                          </a:solidFill>
                          <a:effectLst/>
                          <a:latin typeface="+mn-lt"/>
                          <a:ea typeface="+mn-ea"/>
                          <a:cs typeface="+mn-cs"/>
                        </a:rPr>
                        <a:t>et al.</a:t>
                      </a:r>
                      <a:endParaRPr lang="en-US" sz="2400" dirty="0">
                        <a:solidFill>
                          <a:srgbClr val="FFFF00"/>
                        </a:solidFill>
                      </a:endParaRPr>
                    </a:p>
                  </a:txBody>
                  <a:tcPr/>
                </a:tc>
                <a:tc>
                  <a:txBody>
                    <a:bodyPr/>
                    <a:lstStyle/>
                    <a:p>
                      <a:r>
                        <a:rPr lang="en-US" sz="2400" b="0" i="0" u="none" strike="noStrike" kern="1200" dirty="0">
                          <a:solidFill>
                            <a:srgbClr val="00FFFE"/>
                          </a:solidFill>
                          <a:effectLst/>
                          <a:latin typeface="+mn-lt"/>
                          <a:ea typeface="+mn-ea"/>
                          <a:cs typeface="+mn-cs"/>
                        </a:rPr>
                        <a:t>Sildenafil </a:t>
                      </a:r>
                      <a:r>
                        <a:rPr lang="en-US" sz="2400" b="0" i="1" u="none" strike="noStrike" kern="1200" dirty="0">
                          <a:solidFill>
                            <a:srgbClr val="00FFFE"/>
                          </a:solidFill>
                          <a:effectLst/>
                          <a:latin typeface="+mn-lt"/>
                          <a:ea typeface="+mn-ea"/>
                          <a:cs typeface="+mn-cs"/>
                        </a:rPr>
                        <a:t>vs.</a:t>
                      </a:r>
                      <a:r>
                        <a:rPr lang="en-US" sz="2400" b="0" i="0" u="none" strike="noStrike" kern="1200" dirty="0">
                          <a:solidFill>
                            <a:srgbClr val="00FFFE"/>
                          </a:solidFill>
                          <a:effectLst/>
                          <a:latin typeface="+mn-lt"/>
                          <a:ea typeface="+mn-ea"/>
                          <a:cs typeface="+mn-cs"/>
                        </a:rPr>
                        <a:t> 50 sildenafil with bosentan</a:t>
                      </a:r>
                      <a:endParaRPr lang="en-US" sz="2400" dirty="0">
                        <a:solidFill>
                          <a:srgbClr val="00FFFE"/>
                        </a:solidFill>
                      </a:endParaRPr>
                    </a:p>
                  </a:txBody>
                  <a:tcPr/>
                </a:tc>
                <a:tc>
                  <a:txBody>
                    <a:bodyPr/>
                    <a:lstStyle/>
                    <a:p>
                      <a:r>
                        <a:rPr lang="en-US" sz="2400" b="0" i="0" u="none" strike="noStrike" kern="1200" dirty="0">
                          <a:solidFill>
                            <a:srgbClr val="C00000"/>
                          </a:solidFill>
                          <a:effectLst/>
                          <a:latin typeface="+mn-lt"/>
                          <a:ea typeface="+mn-ea"/>
                          <a:cs typeface="+mn-cs"/>
                        </a:rPr>
                        <a:t>Improvement in oxygenation, but combined use is better</a:t>
                      </a:r>
                      <a:endParaRPr lang="en-US" sz="2400" dirty="0">
                        <a:solidFill>
                          <a:srgbClr val="C00000"/>
                        </a:solidFill>
                      </a:endParaRPr>
                    </a:p>
                  </a:txBody>
                  <a:tcPr/>
                </a:tc>
                <a:extLst>
                  <a:ext uri="{0D108BD9-81ED-4DB2-BD59-A6C34878D82A}">
                    <a16:rowId xmlns:a16="http://schemas.microsoft.com/office/drawing/2014/main" val="10003"/>
                  </a:ext>
                </a:extLst>
              </a:tr>
              <a:tr h="1143601">
                <a:tc>
                  <a:txBody>
                    <a:bodyPr/>
                    <a:lstStyle/>
                    <a:p>
                      <a:r>
                        <a:rPr lang="en-US" sz="2400" b="0" i="0" u="none" strike="noStrike" kern="1200" dirty="0">
                          <a:solidFill>
                            <a:srgbClr val="FFFF00"/>
                          </a:solidFill>
                          <a:effectLst/>
                          <a:latin typeface="+mn-lt"/>
                          <a:ea typeface="+mn-ea"/>
                          <a:cs typeface="+mn-cs"/>
                        </a:rPr>
                        <a:t>El-</a:t>
                      </a:r>
                      <a:r>
                        <a:rPr lang="en-US" sz="2400" b="0" i="0" u="none" strike="noStrike" kern="1200" dirty="0" err="1">
                          <a:solidFill>
                            <a:srgbClr val="FFFF00"/>
                          </a:solidFill>
                          <a:effectLst/>
                          <a:latin typeface="+mn-lt"/>
                          <a:ea typeface="+mn-ea"/>
                          <a:cs typeface="+mn-cs"/>
                        </a:rPr>
                        <a:t>Ghandour</a:t>
                      </a:r>
                      <a:r>
                        <a:rPr lang="en-US" sz="2400" b="0" i="0" u="none" strike="noStrike" kern="1200" dirty="0">
                          <a:solidFill>
                            <a:srgbClr val="FFFF00"/>
                          </a:solidFill>
                          <a:effectLst/>
                          <a:latin typeface="+mn-lt"/>
                          <a:ea typeface="+mn-ea"/>
                          <a:cs typeface="+mn-cs"/>
                        </a:rPr>
                        <a:t> </a:t>
                      </a:r>
                      <a:r>
                        <a:rPr lang="en-US" sz="2400" b="0" i="1" u="none" strike="noStrike" kern="1200" dirty="0">
                          <a:solidFill>
                            <a:srgbClr val="FFFF00"/>
                          </a:solidFill>
                          <a:effectLst/>
                          <a:latin typeface="+mn-lt"/>
                          <a:ea typeface="+mn-ea"/>
                          <a:cs typeface="+mn-cs"/>
                        </a:rPr>
                        <a:t>et al</a:t>
                      </a:r>
                      <a:endParaRPr lang="en-US" sz="2400" dirty="0">
                        <a:solidFill>
                          <a:srgbClr val="FFFF00"/>
                        </a:solidFill>
                      </a:endParaRPr>
                    </a:p>
                  </a:txBody>
                  <a:tcPr/>
                </a:tc>
                <a:tc>
                  <a:txBody>
                    <a:bodyPr/>
                    <a:lstStyle/>
                    <a:p>
                      <a:r>
                        <a:rPr lang="en-US" sz="2400" b="0" i="0" u="none" strike="noStrike" kern="1200" dirty="0">
                          <a:solidFill>
                            <a:srgbClr val="00FFFE"/>
                          </a:solidFill>
                          <a:effectLst/>
                          <a:latin typeface="+mn-lt"/>
                          <a:ea typeface="+mn-ea"/>
                          <a:cs typeface="+mn-cs"/>
                        </a:rPr>
                        <a:t>Sildenafil </a:t>
                      </a:r>
                      <a:r>
                        <a:rPr lang="en-US" sz="2400" b="0" i="1" u="none" strike="noStrike" kern="1200" dirty="0">
                          <a:solidFill>
                            <a:srgbClr val="00FFFE"/>
                          </a:solidFill>
                          <a:effectLst/>
                          <a:latin typeface="+mn-lt"/>
                          <a:ea typeface="+mn-ea"/>
                          <a:cs typeface="+mn-cs"/>
                        </a:rPr>
                        <a:t>vs.</a:t>
                      </a:r>
                      <a:r>
                        <a:rPr lang="en-US" sz="2400" b="0" i="0" u="none" strike="noStrike" kern="1200" dirty="0">
                          <a:solidFill>
                            <a:srgbClr val="00FFFE"/>
                          </a:solidFill>
                          <a:effectLst/>
                          <a:latin typeface="+mn-lt"/>
                          <a:ea typeface="+mn-ea"/>
                          <a:cs typeface="+mn-cs"/>
                        </a:rPr>
                        <a:t> 20 sildenafil with </a:t>
                      </a:r>
                      <a:r>
                        <a:rPr lang="en-US" sz="2400" b="0" i="0" u="none" strike="noStrike" kern="1200" dirty="0" err="1">
                          <a:solidFill>
                            <a:srgbClr val="00FFFE"/>
                          </a:solidFill>
                          <a:effectLst/>
                          <a:latin typeface="+mn-lt"/>
                          <a:ea typeface="+mn-ea"/>
                          <a:cs typeface="+mn-cs"/>
                        </a:rPr>
                        <a:t>milrinone</a:t>
                      </a:r>
                      <a:endParaRPr lang="en-US" sz="2400" dirty="0">
                        <a:solidFill>
                          <a:srgbClr val="00FFFE"/>
                        </a:solidFill>
                      </a:endParaRPr>
                    </a:p>
                  </a:txBody>
                  <a:tcPr/>
                </a:tc>
                <a:tc>
                  <a:txBody>
                    <a:bodyPr/>
                    <a:lstStyle/>
                    <a:p>
                      <a:r>
                        <a:rPr lang="en-US" sz="2400" b="0" i="0" u="none" strike="noStrike" kern="1200" dirty="0">
                          <a:solidFill>
                            <a:srgbClr val="7030A0"/>
                          </a:solidFill>
                          <a:effectLst/>
                          <a:latin typeface="+mn-lt"/>
                          <a:ea typeface="+mn-ea"/>
                          <a:cs typeface="+mn-cs"/>
                        </a:rPr>
                        <a:t>Better oxygenation parameters, lower mortality, but combined use is better.</a:t>
                      </a:r>
                      <a:endParaRPr lang="en-US" sz="2400" dirty="0">
                        <a:solidFill>
                          <a:srgbClr val="7030A0"/>
                        </a:solidFill>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15201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B874B-5B3B-CF00-827D-222E7FAFF57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871EF38-CFD9-3779-950E-F24A9219AC8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1390468-20FC-2EB7-6B93-E61ECAD22A1F}"/>
              </a:ext>
            </a:extLst>
          </p:cNvPr>
          <p:cNvPicPr>
            <a:picLocks noChangeAspect="1"/>
          </p:cNvPicPr>
          <p:nvPr/>
        </p:nvPicPr>
        <p:blipFill>
          <a:blip r:embed="rId2"/>
          <a:srcRect r="3467" b="4172"/>
          <a:stretch>
            <a:fillRect/>
          </a:stretch>
        </p:blipFill>
        <p:spPr>
          <a:xfrm>
            <a:off x="1029123" y="1199382"/>
            <a:ext cx="10110946" cy="5602129"/>
          </a:xfrm>
          <a:prstGeom prst="rect">
            <a:avLst/>
          </a:prstGeom>
        </p:spPr>
      </p:pic>
      <p:sp>
        <p:nvSpPr>
          <p:cNvPr id="5" name="Title 1">
            <a:extLst>
              <a:ext uri="{FF2B5EF4-FFF2-40B4-BE49-F238E27FC236}">
                <a16:creationId xmlns:a16="http://schemas.microsoft.com/office/drawing/2014/main" id="{FAA34EB7-DABE-262F-0CBB-6932EA971271}"/>
              </a:ext>
            </a:extLst>
          </p:cNvPr>
          <p:cNvSpPr txBox="1">
            <a:spLocks/>
          </p:cNvSpPr>
          <p:nvPr/>
        </p:nvSpPr>
        <p:spPr>
          <a:xfrm>
            <a:off x="0" y="0"/>
            <a:ext cx="12192000" cy="1182029"/>
          </a:xfrm>
          <a:prstGeom prst="rect">
            <a:avLst/>
          </a:prstGeom>
          <a:solidFill>
            <a:srgbClr val="FF0000"/>
          </a:solidFill>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rgbClr val="C00000"/>
                </a:solidFill>
              </a:rPr>
              <a:t>           </a:t>
            </a:r>
            <a:r>
              <a:rPr lang="en-US" dirty="0"/>
              <a:t>Sildenafil beyond Pulmonary vasodilatation – Repair and reversal of disease . </a:t>
            </a:r>
          </a:p>
        </p:txBody>
      </p:sp>
      <p:sp>
        <p:nvSpPr>
          <p:cNvPr id="6" name="TextBox 5">
            <a:extLst>
              <a:ext uri="{FF2B5EF4-FFF2-40B4-BE49-F238E27FC236}">
                <a16:creationId xmlns:a16="http://schemas.microsoft.com/office/drawing/2014/main" id="{C24FDDAB-2925-310F-5BB0-CF1FB6A35372}"/>
              </a:ext>
            </a:extLst>
          </p:cNvPr>
          <p:cNvSpPr txBox="1"/>
          <p:nvPr/>
        </p:nvSpPr>
        <p:spPr>
          <a:xfrm>
            <a:off x="9610824" y="553051"/>
            <a:ext cx="2330953" cy="646331"/>
          </a:xfrm>
          <a:prstGeom prst="rect">
            <a:avLst/>
          </a:prstGeom>
          <a:noFill/>
        </p:spPr>
        <p:txBody>
          <a:bodyPr wrap="square" rtlCol="0">
            <a:spAutoFit/>
          </a:bodyPr>
          <a:lstStyle/>
          <a:p>
            <a:r>
              <a:rPr lang="en-US" dirty="0">
                <a:solidFill>
                  <a:srgbClr val="00FFFE"/>
                </a:solidFill>
              </a:rPr>
              <a:t>Journal of surgical research ,Feb 2025</a:t>
            </a:r>
          </a:p>
        </p:txBody>
      </p:sp>
    </p:spTree>
    <p:extLst>
      <p:ext uri="{BB962C8B-B14F-4D97-AF65-F5344CB8AC3E}">
        <p14:creationId xmlns:p14="http://schemas.microsoft.com/office/powerpoint/2010/main" val="3959400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3E5D1C-FA41-40A6-EDF8-2BF1D7BE87D7}"/>
              </a:ext>
            </a:extLst>
          </p:cNvPr>
          <p:cNvSpPr>
            <a:spLocks noGrp="1"/>
          </p:cNvSpPr>
          <p:nvPr>
            <p:ph type="title"/>
          </p:nvPr>
        </p:nvSpPr>
        <p:spPr>
          <a:xfrm>
            <a:off x="5297762" y="329184"/>
            <a:ext cx="6251110" cy="1783080"/>
          </a:xfrm>
        </p:spPr>
        <p:txBody>
          <a:bodyPr anchor="b">
            <a:normAutofit/>
          </a:bodyPr>
          <a:lstStyle/>
          <a:p>
            <a:r>
              <a:rPr lang="en-US" sz="5400" dirty="0">
                <a:ea typeface="Calibri Light"/>
                <a:cs typeface="Calibri Light"/>
              </a:rPr>
              <a:t>Special considerations</a:t>
            </a:r>
            <a:endParaRPr lang="en-US" sz="5400" dirty="0"/>
          </a:p>
        </p:txBody>
      </p:sp>
      <p:pic>
        <p:nvPicPr>
          <p:cNvPr id="4" name="Content Placeholder 3" descr="copy space, 건강한, 고요한에 관한 무료 스톡 사진">
            <a:extLst>
              <a:ext uri="{FF2B5EF4-FFF2-40B4-BE49-F238E27FC236}">
                <a16:creationId xmlns:a16="http://schemas.microsoft.com/office/drawing/2014/main" id="{B5F41B13-7B6A-7BB5-8A6F-0AB62BE3CE37}"/>
              </a:ext>
            </a:extLst>
          </p:cNvPr>
          <p:cNvPicPr>
            <a:picLocks noChangeAspect="1"/>
          </p:cNvPicPr>
          <p:nvPr/>
        </p:nvPicPr>
        <p:blipFill>
          <a:blip r:embed="rId2"/>
          <a:srcRect t="1710" r="-1" b="-1"/>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9184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70976"/>
            <a:ext cx="10515600" cy="6520770"/>
          </a:xfrm>
          <a:prstGeom prst="rect">
            <a:avLst/>
          </a:prstGeom>
        </p:spPr>
      </p:pic>
    </p:spTree>
    <p:extLst>
      <p:ext uri="{BB962C8B-B14F-4D97-AF65-F5344CB8AC3E}">
        <p14:creationId xmlns:p14="http://schemas.microsoft.com/office/powerpoint/2010/main" val="1929155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BB834-B0F4-AD10-FBB7-3FE58D57DBDB}"/>
            </a:ext>
          </a:extLst>
        </p:cNvPr>
        <p:cNvGrpSpPr/>
        <p:nvPr/>
      </p:nvGrpSpPr>
      <p:grpSpPr>
        <a:xfrm>
          <a:off x="0" y="0"/>
          <a:ext cx="0" cy="0"/>
          <a:chOff x="0" y="0"/>
          <a:chExt cx="0" cy="0"/>
        </a:xfrm>
      </p:grpSpPr>
      <p:pic>
        <p:nvPicPr>
          <p:cNvPr id="3075" name="Picture 3">
            <a:extLst>
              <a:ext uri="{FF2B5EF4-FFF2-40B4-BE49-F238E27FC236}">
                <a16:creationId xmlns:a16="http://schemas.microsoft.com/office/drawing/2014/main" id="{05F134C5-5537-B429-DE43-0F464B73C7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3819" y="824634"/>
            <a:ext cx="7077512" cy="5161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BD76D324-A653-130E-0C24-89D496DE3711}"/>
              </a:ext>
            </a:extLst>
          </p:cNvPr>
          <p:cNvSpPr txBox="1"/>
          <p:nvPr/>
        </p:nvSpPr>
        <p:spPr>
          <a:xfrm>
            <a:off x="6700278" y="2263802"/>
            <a:ext cx="428625" cy="300082"/>
          </a:xfrm>
          <a:prstGeom prst="rect">
            <a:avLst/>
          </a:prstGeom>
          <a:solidFill>
            <a:schemeClr val="accent1">
              <a:lumMod val="75000"/>
            </a:schemeClr>
          </a:solidFill>
        </p:spPr>
        <p:txBody>
          <a:bodyPr wrap="square" rtlCol="0">
            <a:spAutoFit/>
          </a:bodyPr>
          <a:lstStyle/>
          <a:p>
            <a:pPr algn="ctr"/>
            <a:r>
              <a:rPr lang="en-US" sz="1350" b="1" dirty="0">
                <a:solidFill>
                  <a:prstClr val="white"/>
                </a:solidFill>
                <a:cs typeface="Arial" charset="0"/>
              </a:rPr>
              <a:t>NO</a:t>
            </a:r>
          </a:p>
        </p:txBody>
      </p:sp>
      <p:sp>
        <p:nvSpPr>
          <p:cNvPr id="4" name="TextBox 3">
            <a:extLst>
              <a:ext uri="{FF2B5EF4-FFF2-40B4-BE49-F238E27FC236}">
                <a16:creationId xmlns:a16="http://schemas.microsoft.com/office/drawing/2014/main" id="{A078627B-A867-E7BD-34C0-5C015C055FE1}"/>
              </a:ext>
            </a:extLst>
          </p:cNvPr>
          <p:cNvSpPr txBox="1"/>
          <p:nvPr/>
        </p:nvSpPr>
        <p:spPr>
          <a:xfrm>
            <a:off x="6338048" y="3053791"/>
            <a:ext cx="428625" cy="300082"/>
          </a:xfrm>
          <a:prstGeom prst="rect">
            <a:avLst/>
          </a:prstGeom>
          <a:solidFill>
            <a:schemeClr val="accent1">
              <a:lumMod val="75000"/>
            </a:schemeClr>
          </a:solidFill>
        </p:spPr>
        <p:txBody>
          <a:bodyPr wrap="square" rtlCol="0">
            <a:spAutoFit/>
          </a:bodyPr>
          <a:lstStyle/>
          <a:p>
            <a:pPr algn="ctr"/>
            <a:r>
              <a:rPr lang="en-US" sz="1350" b="1" dirty="0">
                <a:solidFill>
                  <a:prstClr val="white"/>
                </a:solidFill>
                <a:cs typeface="Arial" charset="0"/>
              </a:rPr>
              <a:t>NO</a:t>
            </a:r>
          </a:p>
        </p:txBody>
      </p:sp>
      <p:sp>
        <p:nvSpPr>
          <p:cNvPr id="5" name="TextBox 4">
            <a:extLst>
              <a:ext uri="{FF2B5EF4-FFF2-40B4-BE49-F238E27FC236}">
                <a16:creationId xmlns:a16="http://schemas.microsoft.com/office/drawing/2014/main" id="{A2FE9D07-B899-BBC0-67CC-6BACB0A15F82}"/>
              </a:ext>
            </a:extLst>
          </p:cNvPr>
          <p:cNvSpPr txBox="1"/>
          <p:nvPr/>
        </p:nvSpPr>
        <p:spPr>
          <a:xfrm>
            <a:off x="6940644" y="2776792"/>
            <a:ext cx="428625" cy="300082"/>
          </a:xfrm>
          <a:prstGeom prst="rect">
            <a:avLst/>
          </a:prstGeom>
          <a:solidFill>
            <a:schemeClr val="accent1">
              <a:lumMod val="75000"/>
            </a:schemeClr>
          </a:solidFill>
        </p:spPr>
        <p:txBody>
          <a:bodyPr wrap="square" rtlCol="0">
            <a:spAutoFit/>
          </a:bodyPr>
          <a:lstStyle/>
          <a:p>
            <a:pPr algn="ctr"/>
            <a:r>
              <a:rPr lang="en-US" sz="1350" b="1" dirty="0">
                <a:solidFill>
                  <a:prstClr val="white"/>
                </a:solidFill>
                <a:cs typeface="Arial" charset="0"/>
              </a:rPr>
              <a:t>NO</a:t>
            </a:r>
          </a:p>
        </p:txBody>
      </p:sp>
      <p:sp>
        <p:nvSpPr>
          <p:cNvPr id="6" name="TextBox 5">
            <a:extLst>
              <a:ext uri="{FF2B5EF4-FFF2-40B4-BE49-F238E27FC236}">
                <a16:creationId xmlns:a16="http://schemas.microsoft.com/office/drawing/2014/main" id="{00B1BDC1-1AD9-432D-D917-2F10423ECBF6}"/>
              </a:ext>
            </a:extLst>
          </p:cNvPr>
          <p:cNvSpPr txBox="1"/>
          <p:nvPr/>
        </p:nvSpPr>
        <p:spPr>
          <a:xfrm>
            <a:off x="6160715" y="1813351"/>
            <a:ext cx="428625" cy="300082"/>
          </a:xfrm>
          <a:prstGeom prst="rect">
            <a:avLst/>
          </a:prstGeom>
          <a:solidFill>
            <a:schemeClr val="accent1">
              <a:lumMod val="75000"/>
            </a:schemeClr>
          </a:solidFill>
        </p:spPr>
        <p:txBody>
          <a:bodyPr wrap="square" rtlCol="0">
            <a:spAutoFit/>
          </a:bodyPr>
          <a:lstStyle/>
          <a:p>
            <a:pPr algn="ctr"/>
            <a:r>
              <a:rPr lang="en-US" sz="1350" b="1" dirty="0">
                <a:solidFill>
                  <a:prstClr val="white"/>
                </a:solidFill>
                <a:cs typeface="Arial" charset="0"/>
              </a:rPr>
              <a:t>NO</a:t>
            </a:r>
          </a:p>
        </p:txBody>
      </p:sp>
      <p:sp>
        <p:nvSpPr>
          <p:cNvPr id="7" name="TextBox 6">
            <a:extLst>
              <a:ext uri="{FF2B5EF4-FFF2-40B4-BE49-F238E27FC236}">
                <a16:creationId xmlns:a16="http://schemas.microsoft.com/office/drawing/2014/main" id="{6940BD6B-78E8-B095-EAF1-811A12C81594}"/>
              </a:ext>
            </a:extLst>
          </p:cNvPr>
          <p:cNvSpPr txBox="1"/>
          <p:nvPr/>
        </p:nvSpPr>
        <p:spPr>
          <a:xfrm>
            <a:off x="5991786" y="2616787"/>
            <a:ext cx="428625" cy="300082"/>
          </a:xfrm>
          <a:prstGeom prst="rect">
            <a:avLst/>
          </a:prstGeom>
          <a:solidFill>
            <a:schemeClr val="accent1">
              <a:lumMod val="75000"/>
            </a:schemeClr>
          </a:solidFill>
        </p:spPr>
        <p:txBody>
          <a:bodyPr wrap="square" rtlCol="0">
            <a:spAutoFit/>
          </a:bodyPr>
          <a:lstStyle/>
          <a:p>
            <a:pPr algn="ctr"/>
            <a:r>
              <a:rPr lang="en-US" sz="1350" b="1" dirty="0">
                <a:solidFill>
                  <a:prstClr val="white"/>
                </a:solidFill>
                <a:cs typeface="Arial" charset="0"/>
              </a:rPr>
              <a:t>NO</a:t>
            </a:r>
          </a:p>
        </p:txBody>
      </p:sp>
      <p:sp>
        <p:nvSpPr>
          <p:cNvPr id="8" name="TextBox 7">
            <a:extLst>
              <a:ext uri="{FF2B5EF4-FFF2-40B4-BE49-F238E27FC236}">
                <a16:creationId xmlns:a16="http://schemas.microsoft.com/office/drawing/2014/main" id="{1C0D69C9-35E6-48C9-6E9A-03E0047EF7C4}"/>
              </a:ext>
            </a:extLst>
          </p:cNvPr>
          <p:cNvSpPr txBox="1"/>
          <p:nvPr/>
        </p:nvSpPr>
        <p:spPr>
          <a:xfrm>
            <a:off x="5410201" y="2090350"/>
            <a:ext cx="428625" cy="300082"/>
          </a:xfrm>
          <a:prstGeom prst="rect">
            <a:avLst/>
          </a:prstGeom>
          <a:solidFill>
            <a:schemeClr val="accent1">
              <a:lumMod val="75000"/>
            </a:schemeClr>
          </a:solidFill>
        </p:spPr>
        <p:txBody>
          <a:bodyPr wrap="square" rtlCol="0">
            <a:spAutoFit/>
          </a:bodyPr>
          <a:lstStyle/>
          <a:p>
            <a:pPr algn="ctr"/>
            <a:r>
              <a:rPr lang="en-US" sz="1350" b="1" dirty="0">
                <a:solidFill>
                  <a:prstClr val="white"/>
                </a:solidFill>
                <a:cs typeface="Arial" charset="0"/>
              </a:rPr>
              <a:t>NO</a:t>
            </a:r>
          </a:p>
        </p:txBody>
      </p:sp>
      <p:sp>
        <p:nvSpPr>
          <p:cNvPr id="3" name="Oval 2">
            <a:extLst>
              <a:ext uri="{FF2B5EF4-FFF2-40B4-BE49-F238E27FC236}">
                <a16:creationId xmlns:a16="http://schemas.microsoft.com/office/drawing/2014/main" id="{01D6D0FA-D4F6-7693-2891-7D7978FA72F9}"/>
              </a:ext>
            </a:extLst>
          </p:cNvPr>
          <p:cNvSpPr/>
          <p:nvPr/>
        </p:nvSpPr>
        <p:spPr>
          <a:xfrm>
            <a:off x="2697256" y="4302045"/>
            <a:ext cx="857250" cy="742950"/>
          </a:xfrm>
          <a:prstGeom prst="ellipse">
            <a:avLst/>
          </a:prstGeom>
          <a:solidFill>
            <a:srgbClr val="FFC000">
              <a:alpha val="71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9" name="Oval 8">
            <a:extLst>
              <a:ext uri="{FF2B5EF4-FFF2-40B4-BE49-F238E27FC236}">
                <a16:creationId xmlns:a16="http://schemas.microsoft.com/office/drawing/2014/main" id="{C3B5DD16-54F1-28D6-79D6-2A4867F6610E}"/>
              </a:ext>
            </a:extLst>
          </p:cNvPr>
          <p:cNvSpPr/>
          <p:nvPr/>
        </p:nvSpPr>
        <p:spPr>
          <a:xfrm>
            <a:off x="2983006" y="4530645"/>
            <a:ext cx="285750" cy="2857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2" name="TextBox 11">
            <a:extLst>
              <a:ext uri="{FF2B5EF4-FFF2-40B4-BE49-F238E27FC236}">
                <a16:creationId xmlns:a16="http://schemas.microsoft.com/office/drawing/2014/main" id="{1499B4FA-B05E-B102-4A2B-593561B5F3F2}"/>
              </a:ext>
            </a:extLst>
          </p:cNvPr>
          <p:cNvSpPr txBox="1"/>
          <p:nvPr/>
        </p:nvSpPr>
        <p:spPr>
          <a:xfrm>
            <a:off x="3995739" y="4396521"/>
            <a:ext cx="428625" cy="300082"/>
          </a:xfrm>
          <a:prstGeom prst="rect">
            <a:avLst/>
          </a:prstGeom>
          <a:solidFill>
            <a:schemeClr val="tx2">
              <a:lumMod val="60000"/>
              <a:lumOff val="40000"/>
            </a:schemeClr>
          </a:solidFill>
        </p:spPr>
        <p:txBody>
          <a:bodyPr wrap="square" rtlCol="0">
            <a:spAutoFit/>
          </a:bodyPr>
          <a:lstStyle/>
          <a:p>
            <a:pPr algn="ctr"/>
            <a:r>
              <a:rPr lang="en-US" sz="1350" b="1" dirty="0">
                <a:solidFill>
                  <a:prstClr val="white"/>
                </a:solidFill>
                <a:cs typeface="Arial" charset="0"/>
              </a:rPr>
              <a:t>NO</a:t>
            </a:r>
          </a:p>
        </p:txBody>
      </p:sp>
      <p:sp>
        <p:nvSpPr>
          <p:cNvPr id="13" name="TextBox 12">
            <a:extLst>
              <a:ext uri="{FF2B5EF4-FFF2-40B4-BE49-F238E27FC236}">
                <a16:creationId xmlns:a16="http://schemas.microsoft.com/office/drawing/2014/main" id="{9C0C2A34-EC76-2F90-04C0-3BCE610B198C}"/>
              </a:ext>
            </a:extLst>
          </p:cNvPr>
          <p:cNvSpPr txBox="1"/>
          <p:nvPr/>
        </p:nvSpPr>
        <p:spPr>
          <a:xfrm>
            <a:off x="4781551" y="3445090"/>
            <a:ext cx="428625" cy="300082"/>
          </a:xfrm>
          <a:prstGeom prst="rect">
            <a:avLst/>
          </a:prstGeom>
          <a:solidFill>
            <a:schemeClr val="accent1">
              <a:lumMod val="75000"/>
            </a:schemeClr>
          </a:solidFill>
        </p:spPr>
        <p:txBody>
          <a:bodyPr wrap="square" rtlCol="0">
            <a:spAutoFit/>
          </a:bodyPr>
          <a:lstStyle/>
          <a:p>
            <a:pPr algn="ctr"/>
            <a:r>
              <a:rPr lang="en-US" sz="1350" b="1" dirty="0">
                <a:solidFill>
                  <a:prstClr val="white"/>
                </a:solidFill>
                <a:cs typeface="Arial" charset="0"/>
              </a:rPr>
              <a:t>NO</a:t>
            </a:r>
          </a:p>
        </p:txBody>
      </p:sp>
      <p:sp>
        <p:nvSpPr>
          <p:cNvPr id="14" name="TextBox 13">
            <a:extLst>
              <a:ext uri="{FF2B5EF4-FFF2-40B4-BE49-F238E27FC236}">
                <a16:creationId xmlns:a16="http://schemas.microsoft.com/office/drawing/2014/main" id="{87A12223-F035-F65A-FBD9-1982AAFA5774}"/>
              </a:ext>
            </a:extLst>
          </p:cNvPr>
          <p:cNvSpPr txBox="1"/>
          <p:nvPr/>
        </p:nvSpPr>
        <p:spPr>
          <a:xfrm>
            <a:off x="4781551" y="4221659"/>
            <a:ext cx="428625" cy="507831"/>
          </a:xfrm>
          <a:prstGeom prst="rect">
            <a:avLst/>
          </a:prstGeom>
          <a:solidFill>
            <a:schemeClr val="accent4">
              <a:lumMod val="75000"/>
            </a:schemeClr>
          </a:solidFill>
        </p:spPr>
        <p:txBody>
          <a:bodyPr wrap="square" rtlCol="0">
            <a:spAutoFit/>
          </a:bodyPr>
          <a:lstStyle/>
          <a:p>
            <a:pPr algn="ctr"/>
            <a:r>
              <a:rPr lang="en-US" sz="1350" b="1" dirty="0" err="1">
                <a:solidFill>
                  <a:prstClr val="white"/>
                </a:solidFill>
                <a:cs typeface="Arial" charset="0"/>
              </a:rPr>
              <a:t>sGC</a:t>
            </a:r>
            <a:endParaRPr lang="en-US" sz="1350" b="1" dirty="0">
              <a:solidFill>
                <a:prstClr val="white"/>
              </a:solidFill>
              <a:cs typeface="Arial" charset="0"/>
            </a:endParaRPr>
          </a:p>
        </p:txBody>
      </p:sp>
      <p:sp>
        <p:nvSpPr>
          <p:cNvPr id="15" name="TextBox 14">
            <a:extLst>
              <a:ext uri="{FF2B5EF4-FFF2-40B4-BE49-F238E27FC236}">
                <a16:creationId xmlns:a16="http://schemas.microsoft.com/office/drawing/2014/main" id="{68488E63-B2D8-604C-63B2-19579A08AD18}"/>
              </a:ext>
            </a:extLst>
          </p:cNvPr>
          <p:cNvSpPr txBox="1"/>
          <p:nvPr/>
        </p:nvSpPr>
        <p:spPr>
          <a:xfrm>
            <a:off x="5410200" y="4521894"/>
            <a:ext cx="642938" cy="300082"/>
          </a:xfrm>
          <a:prstGeom prst="rect">
            <a:avLst/>
          </a:prstGeom>
          <a:solidFill>
            <a:srgbClr val="0070C0"/>
          </a:solidFill>
        </p:spPr>
        <p:txBody>
          <a:bodyPr wrap="square" rtlCol="0">
            <a:spAutoFit/>
          </a:bodyPr>
          <a:lstStyle/>
          <a:p>
            <a:pPr algn="ctr"/>
            <a:r>
              <a:rPr lang="en-US" sz="1350" b="1" dirty="0">
                <a:solidFill>
                  <a:prstClr val="white"/>
                </a:solidFill>
                <a:cs typeface="Arial" charset="0"/>
              </a:rPr>
              <a:t>cGMP</a:t>
            </a:r>
          </a:p>
        </p:txBody>
      </p:sp>
      <p:sp>
        <p:nvSpPr>
          <p:cNvPr id="18" name="TextBox 17">
            <a:extLst>
              <a:ext uri="{FF2B5EF4-FFF2-40B4-BE49-F238E27FC236}">
                <a16:creationId xmlns:a16="http://schemas.microsoft.com/office/drawing/2014/main" id="{8E6DB262-2619-7715-DE4E-A7D07C9E053A}"/>
              </a:ext>
            </a:extLst>
          </p:cNvPr>
          <p:cNvSpPr txBox="1"/>
          <p:nvPr/>
        </p:nvSpPr>
        <p:spPr>
          <a:xfrm>
            <a:off x="6431756" y="4906495"/>
            <a:ext cx="642938" cy="300082"/>
          </a:xfrm>
          <a:prstGeom prst="rect">
            <a:avLst/>
          </a:prstGeom>
          <a:solidFill>
            <a:srgbClr val="FF0000"/>
          </a:solidFill>
        </p:spPr>
        <p:txBody>
          <a:bodyPr wrap="square" rtlCol="0">
            <a:spAutoFit/>
          </a:bodyPr>
          <a:lstStyle/>
          <a:p>
            <a:pPr algn="ctr"/>
            <a:r>
              <a:rPr lang="en-US" sz="1350" b="1" dirty="0">
                <a:solidFill>
                  <a:prstClr val="white"/>
                </a:solidFill>
                <a:cs typeface="Arial" charset="0"/>
              </a:rPr>
              <a:t>PDE5</a:t>
            </a:r>
          </a:p>
        </p:txBody>
      </p:sp>
      <p:cxnSp>
        <p:nvCxnSpPr>
          <p:cNvPr id="11" name="Curved Connector 10">
            <a:extLst>
              <a:ext uri="{FF2B5EF4-FFF2-40B4-BE49-F238E27FC236}">
                <a16:creationId xmlns:a16="http://schemas.microsoft.com/office/drawing/2014/main" id="{ADCDCB78-2AC6-378C-9A15-5F0C190A0017}"/>
              </a:ext>
            </a:extLst>
          </p:cNvPr>
          <p:cNvCxnSpPr/>
          <p:nvPr/>
        </p:nvCxnSpPr>
        <p:spPr>
          <a:xfrm rot="5400000">
            <a:off x="4826974" y="2630864"/>
            <a:ext cx="1026103" cy="568979"/>
          </a:xfrm>
          <a:prstGeom prst="curvedConnector3">
            <a:avLst/>
          </a:prstGeom>
          <a:ln w="28575">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Curved Connector 21">
            <a:extLst>
              <a:ext uri="{FF2B5EF4-FFF2-40B4-BE49-F238E27FC236}">
                <a16:creationId xmlns:a16="http://schemas.microsoft.com/office/drawing/2014/main" id="{F8A92A3E-0F7C-3046-3920-F26AF6F0D7D1}"/>
              </a:ext>
            </a:extLst>
          </p:cNvPr>
          <p:cNvCxnSpPr>
            <a:stCxn id="4" idx="1"/>
            <a:endCxn id="13" idx="3"/>
          </p:cNvCxnSpPr>
          <p:nvPr/>
        </p:nvCxnSpPr>
        <p:spPr>
          <a:xfrm rot="10800000" flipV="1">
            <a:off x="5210175" y="3203832"/>
            <a:ext cx="1127872" cy="391299"/>
          </a:xfrm>
          <a:prstGeom prst="curvedConnector3">
            <a:avLst/>
          </a:prstGeom>
          <a:ln w="28575">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Curved Connector 24">
            <a:extLst>
              <a:ext uri="{FF2B5EF4-FFF2-40B4-BE49-F238E27FC236}">
                <a16:creationId xmlns:a16="http://schemas.microsoft.com/office/drawing/2014/main" id="{D19848A8-FDC5-110F-BFE4-604039A7C937}"/>
              </a:ext>
            </a:extLst>
          </p:cNvPr>
          <p:cNvCxnSpPr>
            <a:endCxn id="14" idx="0"/>
          </p:cNvCxnSpPr>
          <p:nvPr/>
        </p:nvCxnSpPr>
        <p:spPr>
          <a:xfrm rot="5400000">
            <a:off x="4750844" y="3971873"/>
            <a:ext cx="494805" cy="4764"/>
          </a:xfrm>
          <a:prstGeom prst="curvedConnector3">
            <a:avLst/>
          </a:prstGeom>
          <a:ln w="28575">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8" name="Curved Connector 27">
            <a:extLst>
              <a:ext uri="{FF2B5EF4-FFF2-40B4-BE49-F238E27FC236}">
                <a16:creationId xmlns:a16="http://schemas.microsoft.com/office/drawing/2014/main" id="{E94D1131-B81B-D952-2618-ED7887AAE3A1}"/>
              </a:ext>
            </a:extLst>
          </p:cNvPr>
          <p:cNvCxnSpPr>
            <a:stCxn id="12" idx="3"/>
            <a:endCxn id="14" idx="1"/>
          </p:cNvCxnSpPr>
          <p:nvPr/>
        </p:nvCxnSpPr>
        <p:spPr>
          <a:xfrm flipV="1">
            <a:off x="4424364" y="4475574"/>
            <a:ext cx="357187" cy="70988"/>
          </a:xfrm>
          <a:prstGeom prst="curvedConnector3">
            <a:avLst/>
          </a:prstGeom>
          <a:ln w="28575">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Curved Connector 39">
            <a:extLst>
              <a:ext uri="{FF2B5EF4-FFF2-40B4-BE49-F238E27FC236}">
                <a16:creationId xmlns:a16="http://schemas.microsoft.com/office/drawing/2014/main" id="{C7867C08-0E8A-4C19-4471-3A5C1BAED789}"/>
              </a:ext>
            </a:extLst>
          </p:cNvPr>
          <p:cNvCxnSpPr>
            <a:stCxn id="14" idx="3"/>
            <a:endCxn id="15" idx="0"/>
          </p:cNvCxnSpPr>
          <p:nvPr/>
        </p:nvCxnSpPr>
        <p:spPr>
          <a:xfrm>
            <a:off x="5210175" y="4475574"/>
            <a:ext cx="521494" cy="46320"/>
          </a:xfrm>
          <a:prstGeom prst="curvedConnector2">
            <a:avLst/>
          </a:prstGeom>
          <a:ln w="28575">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Curved Connector 42">
            <a:extLst>
              <a:ext uri="{FF2B5EF4-FFF2-40B4-BE49-F238E27FC236}">
                <a16:creationId xmlns:a16="http://schemas.microsoft.com/office/drawing/2014/main" id="{81A21BF5-B93E-F1A4-955B-212030B537B7}"/>
              </a:ext>
            </a:extLst>
          </p:cNvPr>
          <p:cNvCxnSpPr>
            <a:endCxn id="18" idx="0"/>
          </p:cNvCxnSpPr>
          <p:nvPr/>
        </p:nvCxnSpPr>
        <p:spPr>
          <a:xfrm>
            <a:off x="6087385" y="4632783"/>
            <a:ext cx="665840" cy="273713"/>
          </a:xfrm>
          <a:prstGeom prst="curvedConnector2">
            <a:avLst/>
          </a:prstGeom>
          <a:ln w="28575">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9F8BF8C5-362D-FAA9-B90B-526C35FAA64C}"/>
              </a:ext>
            </a:extLst>
          </p:cNvPr>
          <p:cNvGrpSpPr/>
          <p:nvPr/>
        </p:nvGrpSpPr>
        <p:grpSpPr>
          <a:xfrm>
            <a:off x="2591885" y="4915015"/>
            <a:ext cx="4174789" cy="1089954"/>
            <a:chOff x="-100156" y="5398994"/>
            <a:chExt cx="5566385" cy="1453272"/>
          </a:xfrm>
        </p:grpSpPr>
        <p:sp>
          <p:nvSpPr>
            <p:cNvPr id="16" name="TextBox 15">
              <a:extLst>
                <a:ext uri="{FF2B5EF4-FFF2-40B4-BE49-F238E27FC236}">
                  <a16:creationId xmlns:a16="http://schemas.microsoft.com/office/drawing/2014/main" id="{CB96AACD-FF56-D7BA-7E03-83E9D0DEC3EB}"/>
                </a:ext>
              </a:extLst>
            </p:cNvPr>
            <p:cNvSpPr txBox="1"/>
            <p:nvPr/>
          </p:nvSpPr>
          <p:spPr>
            <a:xfrm>
              <a:off x="1771651" y="6452157"/>
              <a:ext cx="745191" cy="400109"/>
            </a:xfrm>
            <a:prstGeom prst="rect">
              <a:avLst/>
            </a:prstGeom>
            <a:solidFill>
              <a:srgbClr val="00B050"/>
            </a:solidFill>
          </p:spPr>
          <p:txBody>
            <a:bodyPr wrap="square" rtlCol="0">
              <a:spAutoFit/>
            </a:bodyPr>
            <a:lstStyle/>
            <a:p>
              <a:pPr algn="ctr"/>
              <a:r>
                <a:rPr lang="en-US" sz="1350" b="1" dirty="0">
                  <a:solidFill>
                    <a:prstClr val="white"/>
                  </a:solidFill>
                  <a:cs typeface="Arial" charset="0"/>
                </a:rPr>
                <a:t>BNP</a:t>
              </a:r>
            </a:p>
          </p:txBody>
        </p:sp>
        <p:sp>
          <p:nvSpPr>
            <p:cNvPr id="17" name="TextBox 16">
              <a:extLst>
                <a:ext uri="{FF2B5EF4-FFF2-40B4-BE49-F238E27FC236}">
                  <a16:creationId xmlns:a16="http://schemas.microsoft.com/office/drawing/2014/main" id="{791726F8-0C6B-1060-FD10-CC6D371EFBD4}"/>
                </a:ext>
              </a:extLst>
            </p:cNvPr>
            <p:cNvSpPr txBox="1"/>
            <p:nvPr/>
          </p:nvSpPr>
          <p:spPr>
            <a:xfrm>
              <a:off x="3741644" y="5893441"/>
              <a:ext cx="857251" cy="400109"/>
            </a:xfrm>
            <a:prstGeom prst="rect">
              <a:avLst/>
            </a:prstGeom>
            <a:solidFill>
              <a:srgbClr val="00B050"/>
            </a:solidFill>
          </p:spPr>
          <p:txBody>
            <a:bodyPr wrap="square" rtlCol="0">
              <a:spAutoFit/>
            </a:bodyPr>
            <a:lstStyle/>
            <a:p>
              <a:pPr algn="ctr"/>
              <a:r>
                <a:rPr lang="en-US" sz="1350" b="1" dirty="0">
                  <a:solidFill>
                    <a:prstClr val="white"/>
                  </a:solidFill>
                  <a:cs typeface="Arial" charset="0"/>
                </a:rPr>
                <a:t>cGMP</a:t>
              </a:r>
            </a:p>
          </p:txBody>
        </p:sp>
        <p:sp>
          <p:nvSpPr>
            <p:cNvPr id="19" name="TextBox 18">
              <a:extLst>
                <a:ext uri="{FF2B5EF4-FFF2-40B4-BE49-F238E27FC236}">
                  <a16:creationId xmlns:a16="http://schemas.microsoft.com/office/drawing/2014/main" id="{CF56F12B-AF32-9056-0F72-C7D099A604DC}"/>
                </a:ext>
              </a:extLst>
            </p:cNvPr>
            <p:cNvSpPr txBox="1"/>
            <p:nvPr/>
          </p:nvSpPr>
          <p:spPr>
            <a:xfrm>
              <a:off x="2864224" y="5398994"/>
              <a:ext cx="640976" cy="400109"/>
            </a:xfrm>
            <a:prstGeom prst="rect">
              <a:avLst/>
            </a:prstGeom>
            <a:solidFill>
              <a:srgbClr val="00B050"/>
            </a:solidFill>
          </p:spPr>
          <p:txBody>
            <a:bodyPr wrap="square" rtlCol="0">
              <a:spAutoFit/>
            </a:bodyPr>
            <a:lstStyle/>
            <a:p>
              <a:pPr algn="ctr"/>
              <a:r>
                <a:rPr lang="en-US" sz="1350" b="1" dirty="0" err="1">
                  <a:solidFill>
                    <a:prstClr val="white"/>
                  </a:solidFill>
                  <a:cs typeface="Arial" charset="0"/>
                </a:rPr>
                <a:t>pGC</a:t>
              </a:r>
              <a:endParaRPr lang="en-US" sz="1350" b="1" dirty="0">
                <a:solidFill>
                  <a:prstClr val="white"/>
                </a:solidFill>
                <a:cs typeface="Arial" charset="0"/>
              </a:endParaRPr>
            </a:p>
          </p:txBody>
        </p:sp>
        <p:cxnSp>
          <p:nvCxnSpPr>
            <p:cNvPr id="32" name="Curved Connector 31">
              <a:extLst>
                <a:ext uri="{FF2B5EF4-FFF2-40B4-BE49-F238E27FC236}">
                  <a16:creationId xmlns:a16="http://schemas.microsoft.com/office/drawing/2014/main" id="{8EB05A62-D851-2094-04F4-24B32F71BC62}"/>
                </a:ext>
              </a:extLst>
            </p:cNvPr>
            <p:cNvCxnSpPr>
              <a:stCxn id="16" idx="0"/>
              <a:endCxn id="19" idx="1"/>
            </p:cNvCxnSpPr>
            <p:nvPr/>
          </p:nvCxnSpPr>
          <p:spPr>
            <a:xfrm rot="5400000" flipH="1" flipV="1">
              <a:off x="2077681" y="5665615"/>
              <a:ext cx="853108" cy="719977"/>
            </a:xfrm>
            <a:prstGeom prst="curvedConnector2">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6" name="Curved Connector 35">
              <a:extLst>
                <a:ext uri="{FF2B5EF4-FFF2-40B4-BE49-F238E27FC236}">
                  <a16:creationId xmlns:a16="http://schemas.microsoft.com/office/drawing/2014/main" id="{A66D508F-324E-22FB-08E9-2EE949668FEE}"/>
                </a:ext>
              </a:extLst>
            </p:cNvPr>
            <p:cNvCxnSpPr>
              <a:stCxn id="19" idx="3"/>
              <a:endCxn id="17" idx="0"/>
            </p:cNvCxnSpPr>
            <p:nvPr/>
          </p:nvCxnSpPr>
          <p:spPr>
            <a:xfrm>
              <a:off x="3505200" y="5599049"/>
              <a:ext cx="665069" cy="294392"/>
            </a:xfrm>
            <a:prstGeom prst="curvedConnector2">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5" name="Curved Connector 44">
              <a:extLst>
                <a:ext uri="{FF2B5EF4-FFF2-40B4-BE49-F238E27FC236}">
                  <a16:creationId xmlns:a16="http://schemas.microsoft.com/office/drawing/2014/main" id="{FE405579-704A-DB81-6C26-ED87BF9F69BD}"/>
                </a:ext>
              </a:extLst>
            </p:cNvPr>
            <p:cNvCxnSpPr>
              <a:stCxn id="17" idx="3"/>
            </p:cNvCxnSpPr>
            <p:nvPr/>
          </p:nvCxnSpPr>
          <p:spPr>
            <a:xfrm flipV="1">
              <a:off x="4598894" y="5768326"/>
              <a:ext cx="867335" cy="325169"/>
            </a:xfrm>
            <a:prstGeom prst="curved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pic>
          <p:nvPicPr>
            <p:cNvPr id="3076" name="Picture 4">
              <a:extLst>
                <a:ext uri="{FF2B5EF4-FFF2-40B4-BE49-F238E27FC236}">
                  <a16:creationId xmlns:a16="http://schemas.microsoft.com/office/drawing/2014/main" id="{EC0FC097-2749-5EEC-A6F4-A1388EF719A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156" y="5455541"/>
              <a:ext cx="1067014" cy="1349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 name="TextBox 9">
            <a:extLst>
              <a:ext uri="{FF2B5EF4-FFF2-40B4-BE49-F238E27FC236}">
                <a16:creationId xmlns:a16="http://schemas.microsoft.com/office/drawing/2014/main" id="{FC6C661B-F42F-DEAD-F0B4-7C4C70ED1448}"/>
              </a:ext>
            </a:extLst>
          </p:cNvPr>
          <p:cNvSpPr txBox="1"/>
          <p:nvPr/>
        </p:nvSpPr>
        <p:spPr>
          <a:xfrm>
            <a:off x="2697257" y="1028700"/>
            <a:ext cx="2598644" cy="415498"/>
          </a:xfrm>
          <a:prstGeom prst="rect">
            <a:avLst/>
          </a:prstGeom>
          <a:solidFill>
            <a:srgbClr val="7030A0"/>
          </a:solidFill>
        </p:spPr>
        <p:txBody>
          <a:bodyPr wrap="square" rtlCol="0">
            <a:spAutoFit/>
          </a:bodyPr>
          <a:lstStyle/>
          <a:p>
            <a:r>
              <a:rPr lang="en-US" sz="2100" dirty="0">
                <a:solidFill>
                  <a:prstClr val="white"/>
                </a:solidFill>
                <a:cs typeface="Arial" charset="0"/>
              </a:rPr>
              <a:t>Dual source of cGMP </a:t>
            </a:r>
          </a:p>
        </p:txBody>
      </p:sp>
      <p:grpSp>
        <p:nvGrpSpPr>
          <p:cNvPr id="26" name="Group 25">
            <a:extLst>
              <a:ext uri="{FF2B5EF4-FFF2-40B4-BE49-F238E27FC236}">
                <a16:creationId xmlns:a16="http://schemas.microsoft.com/office/drawing/2014/main" id="{85343EDE-70B3-C62F-7215-027F03435E4B}"/>
              </a:ext>
            </a:extLst>
          </p:cNvPr>
          <p:cNvGrpSpPr/>
          <p:nvPr/>
        </p:nvGrpSpPr>
        <p:grpSpPr>
          <a:xfrm>
            <a:off x="3369800" y="4193390"/>
            <a:ext cx="1404482" cy="860123"/>
            <a:chOff x="2461066" y="4448187"/>
            <a:chExt cx="1872643" cy="1146831"/>
          </a:xfrm>
        </p:grpSpPr>
        <p:sp>
          <p:nvSpPr>
            <p:cNvPr id="20" name="TextBox 19">
              <a:extLst>
                <a:ext uri="{FF2B5EF4-FFF2-40B4-BE49-F238E27FC236}">
                  <a16:creationId xmlns:a16="http://schemas.microsoft.com/office/drawing/2014/main" id="{EBD34EDA-2043-F288-D0F6-7F39D0E66D50}"/>
                </a:ext>
              </a:extLst>
            </p:cNvPr>
            <p:cNvSpPr txBox="1"/>
            <p:nvPr/>
          </p:nvSpPr>
          <p:spPr>
            <a:xfrm>
              <a:off x="2461066" y="4448187"/>
              <a:ext cx="695377" cy="400109"/>
            </a:xfrm>
            <a:prstGeom prst="rect">
              <a:avLst/>
            </a:prstGeom>
            <a:solidFill>
              <a:srgbClr val="00B050"/>
            </a:solidFill>
          </p:spPr>
          <p:txBody>
            <a:bodyPr wrap="square" rtlCol="0">
              <a:spAutoFit/>
            </a:bodyPr>
            <a:lstStyle/>
            <a:p>
              <a:pPr algn="ctr"/>
              <a:r>
                <a:rPr lang="en-US" sz="1350" b="1" dirty="0">
                  <a:solidFill>
                    <a:schemeClr val="bg1"/>
                  </a:solidFill>
                </a:rPr>
                <a:t>CNP</a:t>
              </a:r>
            </a:p>
          </p:txBody>
        </p:sp>
        <p:cxnSp>
          <p:nvCxnSpPr>
            <p:cNvPr id="23" name="Curved Connector 22">
              <a:extLst>
                <a:ext uri="{FF2B5EF4-FFF2-40B4-BE49-F238E27FC236}">
                  <a16:creationId xmlns:a16="http://schemas.microsoft.com/office/drawing/2014/main" id="{ECE30497-36D2-235A-5ABC-3E2C01573D69}"/>
                </a:ext>
              </a:extLst>
            </p:cNvPr>
            <p:cNvCxnSpPr>
              <a:stCxn id="20" idx="2"/>
            </p:cNvCxnSpPr>
            <p:nvPr/>
          </p:nvCxnSpPr>
          <p:spPr>
            <a:xfrm rot="16200000" flipH="1">
              <a:off x="3197870" y="4459180"/>
              <a:ext cx="746723" cy="1524954"/>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01840ED4-2B1E-AAFE-7EEB-E521B2B006AF}"/>
              </a:ext>
            </a:extLst>
          </p:cNvPr>
          <p:cNvGrpSpPr/>
          <p:nvPr/>
        </p:nvGrpSpPr>
        <p:grpSpPr>
          <a:xfrm>
            <a:off x="7154956" y="3726852"/>
            <a:ext cx="3593306" cy="2178560"/>
            <a:chOff x="7400925" y="3819785"/>
            <a:chExt cx="4355647" cy="2904747"/>
          </a:xfrm>
        </p:grpSpPr>
        <p:sp>
          <p:nvSpPr>
            <p:cNvPr id="27" name="32-Point Star 26">
              <a:extLst>
                <a:ext uri="{FF2B5EF4-FFF2-40B4-BE49-F238E27FC236}">
                  <a16:creationId xmlns:a16="http://schemas.microsoft.com/office/drawing/2014/main" id="{91152FAE-6162-34B3-9548-3346126D128D}"/>
                </a:ext>
              </a:extLst>
            </p:cNvPr>
            <p:cNvSpPr/>
            <p:nvPr/>
          </p:nvSpPr>
          <p:spPr>
            <a:xfrm>
              <a:off x="8973616" y="3819785"/>
              <a:ext cx="2782956" cy="2904747"/>
            </a:xfrm>
            <a:prstGeom prst="star32">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When systemic sepsis (including viral) is suspected, use caution with sildenafil</a:t>
              </a:r>
            </a:p>
          </p:txBody>
        </p:sp>
        <p:cxnSp>
          <p:nvCxnSpPr>
            <p:cNvPr id="30" name="Straight Arrow Connector 29">
              <a:extLst>
                <a:ext uri="{FF2B5EF4-FFF2-40B4-BE49-F238E27FC236}">
                  <a16:creationId xmlns:a16="http://schemas.microsoft.com/office/drawing/2014/main" id="{841F0CCF-8AD3-8807-34C3-FE5E8632BE80}"/>
                </a:ext>
              </a:extLst>
            </p:cNvPr>
            <p:cNvCxnSpPr>
              <a:endCxn id="18" idx="3"/>
            </p:cNvCxnSpPr>
            <p:nvPr/>
          </p:nvCxnSpPr>
          <p:spPr>
            <a:xfrm flipH="1">
              <a:off x="7400925" y="5278860"/>
              <a:ext cx="1514475" cy="320188"/>
            </a:xfrm>
            <a:prstGeom prst="straightConnector1">
              <a:avLst/>
            </a:prstGeom>
            <a:ln w="38100">
              <a:solidFill>
                <a:srgbClr val="00B050"/>
              </a:solidFill>
              <a:prstDash val="dashDot"/>
              <a:tailEnd type="triangl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FAB48352-DA1D-3B8D-9352-5D6189CB9C55}"/>
              </a:ext>
            </a:extLst>
          </p:cNvPr>
          <p:cNvGrpSpPr/>
          <p:nvPr/>
        </p:nvGrpSpPr>
        <p:grpSpPr>
          <a:xfrm>
            <a:off x="1600587" y="1421117"/>
            <a:ext cx="2681743" cy="2955437"/>
            <a:chOff x="777154" y="751821"/>
            <a:chExt cx="2900617" cy="3940583"/>
          </a:xfrm>
        </p:grpSpPr>
        <p:sp>
          <p:nvSpPr>
            <p:cNvPr id="38" name="32-Point Star 37">
              <a:extLst>
                <a:ext uri="{FF2B5EF4-FFF2-40B4-BE49-F238E27FC236}">
                  <a16:creationId xmlns:a16="http://schemas.microsoft.com/office/drawing/2014/main" id="{B18AB0F4-C91B-140D-17C4-7C4BE41056FD}"/>
                </a:ext>
              </a:extLst>
            </p:cNvPr>
            <p:cNvSpPr/>
            <p:nvPr/>
          </p:nvSpPr>
          <p:spPr>
            <a:xfrm>
              <a:off x="777154" y="751821"/>
              <a:ext cx="2031601" cy="1963562"/>
            </a:xfrm>
            <a:prstGeom prst="star32">
              <a:avLst/>
            </a:prstGeom>
            <a:solidFill>
              <a:srgbClr val="FF00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t>Sepsis</a:t>
              </a:r>
            </a:p>
          </p:txBody>
        </p:sp>
        <p:cxnSp>
          <p:nvCxnSpPr>
            <p:cNvPr id="39" name="Straight Arrow Connector 38">
              <a:extLst>
                <a:ext uri="{FF2B5EF4-FFF2-40B4-BE49-F238E27FC236}">
                  <a16:creationId xmlns:a16="http://schemas.microsoft.com/office/drawing/2014/main" id="{CAB9A4E1-89F6-A6F2-B933-EB010078C508}"/>
                </a:ext>
              </a:extLst>
            </p:cNvPr>
            <p:cNvCxnSpPr/>
            <p:nvPr/>
          </p:nvCxnSpPr>
          <p:spPr>
            <a:xfrm>
              <a:off x="2229104" y="2530716"/>
              <a:ext cx="1448667" cy="2161688"/>
            </a:xfrm>
            <a:prstGeom prst="straightConnector1">
              <a:avLst/>
            </a:prstGeom>
            <a:ln w="381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grpSp>
      <p:cxnSp>
        <p:nvCxnSpPr>
          <p:cNvPr id="42" name="Straight Arrow Connector 41">
            <a:extLst>
              <a:ext uri="{FF2B5EF4-FFF2-40B4-BE49-F238E27FC236}">
                <a16:creationId xmlns:a16="http://schemas.microsoft.com/office/drawing/2014/main" id="{44DD7CF7-B20A-1E0F-07DA-6302711470E5}"/>
              </a:ext>
            </a:extLst>
          </p:cNvPr>
          <p:cNvCxnSpPr/>
          <p:nvPr/>
        </p:nvCxnSpPr>
        <p:spPr>
          <a:xfrm flipH="1">
            <a:off x="3554507" y="3445091"/>
            <a:ext cx="76061" cy="74830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7B5C14C-3515-0A8E-B11B-6EA7192AA3F9}"/>
              </a:ext>
            </a:extLst>
          </p:cNvPr>
          <p:cNvSpPr txBox="1"/>
          <p:nvPr/>
        </p:nvSpPr>
        <p:spPr>
          <a:xfrm>
            <a:off x="8181976" y="6172200"/>
            <a:ext cx="3060903" cy="369332"/>
          </a:xfrm>
          <a:prstGeom prst="rect">
            <a:avLst/>
          </a:prstGeom>
          <a:noFill/>
        </p:spPr>
        <p:txBody>
          <a:bodyPr wrap="none" rtlCol="0">
            <a:spAutoFit/>
          </a:bodyPr>
          <a:lstStyle/>
          <a:p>
            <a:r>
              <a:rPr lang="en-US" dirty="0"/>
              <a:t> </a:t>
            </a:r>
            <a:r>
              <a:rPr lang="en-US" dirty="0" err="1"/>
              <a:t>Dr</a:t>
            </a:r>
            <a:r>
              <a:rPr lang="en-US" dirty="0"/>
              <a:t> Satyan </a:t>
            </a:r>
            <a:r>
              <a:rPr lang="en-US" dirty="0" err="1"/>
              <a:t>Lakshminrushimha</a:t>
            </a:r>
            <a:r>
              <a:rPr lang="en-US" dirty="0"/>
              <a:t>  </a:t>
            </a:r>
          </a:p>
        </p:txBody>
      </p:sp>
      <p:sp>
        <p:nvSpPr>
          <p:cNvPr id="24" name="TextBox 23">
            <a:extLst>
              <a:ext uri="{FF2B5EF4-FFF2-40B4-BE49-F238E27FC236}">
                <a16:creationId xmlns:a16="http://schemas.microsoft.com/office/drawing/2014/main" id="{D24E8F5F-0217-7AB1-5FAC-E98DEA0B0BD7}"/>
              </a:ext>
            </a:extLst>
          </p:cNvPr>
          <p:cNvSpPr txBox="1"/>
          <p:nvPr/>
        </p:nvSpPr>
        <p:spPr>
          <a:xfrm>
            <a:off x="9938602" y="2273611"/>
            <a:ext cx="290464" cy="369332"/>
          </a:xfrm>
          <a:prstGeom prst="rect">
            <a:avLst/>
          </a:prstGeom>
          <a:noFill/>
        </p:spPr>
        <p:txBody>
          <a:bodyPr wrap="none" rtlCol="0">
            <a:spAutoFit/>
          </a:bodyPr>
          <a:lstStyle/>
          <a:p>
            <a:r>
              <a:rPr lang="en-US" dirty="0"/>
              <a:t>  </a:t>
            </a:r>
          </a:p>
        </p:txBody>
      </p:sp>
      <p:sp>
        <p:nvSpPr>
          <p:cNvPr id="46" name="32-Point Star 45">
            <a:extLst>
              <a:ext uri="{FF2B5EF4-FFF2-40B4-BE49-F238E27FC236}">
                <a16:creationId xmlns:a16="http://schemas.microsoft.com/office/drawing/2014/main" id="{BEC84CDB-CEF4-BB53-EE2E-5839B6F1C587}"/>
              </a:ext>
            </a:extLst>
          </p:cNvPr>
          <p:cNvSpPr/>
          <p:nvPr/>
        </p:nvSpPr>
        <p:spPr>
          <a:xfrm>
            <a:off x="9600325" y="457200"/>
            <a:ext cx="2328439" cy="1735749"/>
          </a:xfrm>
          <a:prstGeom prst="star32">
            <a:avLst/>
          </a:prstGeom>
          <a:solidFill>
            <a:srgbClr val="FFC0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Liver </a:t>
            </a:r>
            <a:r>
              <a:rPr lang="en-US" sz="1600" dirty="0">
                <a:solidFill>
                  <a:schemeClr val="bg1"/>
                </a:solidFill>
              </a:rPr>
              <a:t>Dysfunction</a:t>
            </a:r>
          </a:p>
        </p:txBody>
      </p:sp>
      <p:sp>
        <p:nvSpPr>
          <p:cNvPr id="29" name="TextBox 28">
            <a:extLst>
              <a:ext uri="{FF2B5EF4-FFF2-40B4-BE49-F238E27FC236}">
                <a16:creationId xmlns:a16="http://schemas.microsoft.com/office/drawing/2014/main" id="{8D0A8EEA-E5C8-CDAA-4693-F9AE556D1BBB}"/>
              </a:ext>
            </a:extLst>
          </p:cNvPr>
          <p:cNvSpPr txBox="1"/>
          <p:nvPr/>
        </p:nvSpPr>
        <p:spPr>
          <a:xfrm>
            <a:off x="1288473" y="249382"/>
            <a:ext cx="237566" cy="369332"/>
          </a:xfrm>
          <a:prstGeom prst="rect">
            <a:avLst/>
          </a:prstGeom>
          <a:noFill/>
        </p:spPr>
        <p:txBody>
          <a:bodyPr wrap="none" rtlCol="0">
            <a:spAutoFit/>
          </a:bodyPr>
          <a:lstStyle/>
          <a:p>
            <a:r>
              <a:rPr lang="en-US" dirty="0"/>
              <a:t> </a:t>
            </a:r>
          </a:p>
        </p:txBody>
      </p:sp>
      <p:pic>
        <p:nvPicPr>
          <p:cNvPr id="33" name="Picture 32">
            <a:extLst>
              <a:ext uri="{FF2B5EF4-FFF2-40B4-BE49-F238E27FC236}">
                <a16:creationId xmlns:a16="http://schemas.microsoft.com/office/drawing/2014/main" id="{0803C2D3-F762-875A-281D-C51D239A2694}"/>
              </a:ext>
            </a:extLst>
          </p:cNvPr>
          <p:cNvPicPr>
            <a:picLocks noChangeAspect="1"/>
          </p:cNvPicPr>
          <p:nvPr/>
        </p:nvPicPr>
        <p:blipFill rotWithShape="1">
          <a:blip r:embed="rId4"/>
          <a:srcRect l="9953" t="18011" r="4742" b="19522"/>
          <a:stretch/>
        </p:blipFill>
        <p:spPr>
          <a:xfrm>
            <a:off x="180784" y="114957"/>
            <a:ext cx="2215378" cy="1007514"/>
          </a:xfrm>
          <a:prstGeom prst="rect">
            <a:avLst/>
          </a:prstGeom>
        </p:spPr>
      </p:pic>
    </p:spTree>
    <p:extLst>
      <p:ext uri="{BB962C8B-B14F-4D97-AF65-F5344CB8AC3E}">
        <p14:creationId xmlns:p14="http://schemas.microsoft.com/office/powerpoint/2010/main" val="2877425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20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up)">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up)">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right)">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dissolve">
                                      <p:cBhvr>
                                        <p:cTn id="3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253" y="365125"/>
            <a:ext cx="11515845" cy="1325563"/>
          </a:xfrm>
          <a:solidFill>
            <a:srgbClr val="FF0000"/>
          </a:solidFill>
        </p:spPr>
        <p:txBody>
          <a:bodyPr/>
          <a:lstStyle/>
          <a:p>
            <a:pPr algn="ctr"/>
            <a:r>
              <a:rPr lang="en-US" dirty="0"/>
              <a:t>  PPHN in CDH </a:t>
            </a:r>
          </a:p>
        </p:txBody>
      </p:sp>
      <p:pic>
        <p:nvPicPr>
          <p:cNvPr id="2050" name="Picture 2" descr="atients with left sided CDH may have left ventricular hypoplasia and dysfunc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254" y="1925783"/>
            <a:ext cx="5549638" cy="4386118"/>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9965" y="2536163"/>
            <a:ext cx="5592134" cy="3102637"/>
          </a:xfrm>
        </p:spPr>
      </p:pic>
      <p:sp>
        <p:nvSpPr>
          <p:cNvPr id="3" name="TextBox 2">
            <a:extLst>
              <a:ext uri="{FF2B5EF4-FFF2-40B4-BE49-F238E27FC236}">
                <a16:creationId xmlns:a16="http://schemas.microsoft.com/office/drawing/2014/main" id="{D9B4C201-C9F0-21C2-81A0-24A2B9FBCCC1}"/>
              </a:ext>
            </a:extLst>
          </p:cNvPr>
          <p:cNvSpPr txBox="1"/>
          <p:nvPr/>
        </p:nvSpPr>
        <p:spPr>
          <a:xfrm>
            <a:off x="11125199" y="6273799"/>
            <a:ext cx="185057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dirty="0">
                <a:ea typeface="Calibri"/>
                <a:cs typeface="Calibri"/>
              </a:rPr>
              <a:t>2019</a:t>
            </a:r>
          </a:p>
        </p:txBody>
      </p:sp>
    </p:spTree>
    <p:extLst>
      <p:ext uri="{BB962C8B-B14F-4D97-AF65-F5344CB8AC3E}">
        <p14:creationId xmlns:p14="http://schemas.microsoft.com/office/powerpoint/2010/main" val="389270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12526D-2330-ADC0-5A51-B08CBE5793E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95CCD08-0B47-AD36-CCE8-B66BCBCFE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4AD7FA9F-B39C-9A04-11BB-592FF296A98F}"/>
              </a:ext>
            </a:extLst>
          </p:cNvPr>
          <p:cNvPicPr>
            <a:picLocks noGrp="1" noChangeAspect="1"/>
          </p:cNvPicPr>
          <p:nvPr>
            <p:ph idx="1"/>
          </p:nvPr>
        </p:nvPicPr>
        <p:blipFill>
          <a:blip r:embed="rId2"/>
          <a:srcRect b="6268"/>
          <a:stretch>
            <a:fillRect/>
          </a:stretch>
        </p:blipFill>
        <p:spPr>
          <a:xfrm>
            <a:off x="20" y="1282"/>
            <a:ext cx="12191980" cy="6856718"/>
          </a:xfrm>
          <a:prstGeom prst="rect">
            <a:avLst/>
          </a:prstGeom>
        </p:spPr>
      </p:pic>
    </p:spTree>
    <p:extLst>
      <p:ext uri="{BB962C8B-B14F-4D97-AF65-F5344CB8AC3E}">
        <p14:creationId xmlns:p14="http://schemas.microsoft.com/office/powerpoint/2010/main" val="224957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80443"/>
            <a:ext cx="10655507" cy="3033761"/>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r="51" b="4427"/>
          <a:stretch>
            <a:fillRect/>
          </a:stretch>
        </p:blipFill>
        <p:spPr>
          <a:xfrm>
            <a:off x="0" y="3282617"/>
            <a:ext cx="12191441" cy="2213386"/>
          </a:xfrm>
          <a:prstGeom prst="rect">
            <a:avLst/>
          </a:prstGeom>
        </p:spPr>
      </p:pic>
      <p:sp>
        <p:nvSpPr>
          <p:cNvPr id="6" name="TextBox 5"/>
          <p:cNvSpPr txBox="1"/>
          <p:nvPr/>
        </p:nvSpPr>
        <p:spPr>
          <a:xfrm>
            <a:off x="1108363" y="6010496"/>
            <a:ext cx="10385344" cy="461665"/>
          </a:xfrm>
          <a:prstGeom prst="rect">
            <a:avLst/>
          </a:prstGeom>
          <a:noFill/>
        </p:spPr>
        <p:txBody>
          <a:bodyPr wrap="none" rtlCol="0">
            <a:spAutoFit/>
          </a:bodyPr>
          <a:lstStyle/>
          <a:p>
            <a:r>
              <a:rPr lang="en-US" sz="2400" dirty="0">
                <a:solidFill>
                  <a:srgbClr val="00FF00"/>
                </a:solidFill>
              </a:rPr>
              <a:t>   Improvement in PAP and Respiratory score with Inconsistent effect on Mortality </a:t>
            </a:r>
          </a:p>
        </p:txBody>
      </p:sp>
      <p:sp>
        <p:nvSpPr>
          <p:cNvPr id="9" name="TextBox 8"/>
          <p:cNvSpPr txBox="1"/>
          <p:nvPr/>
        </p:nvSpPr>
        <p:spPr>
          <a:xfrm>
            <a:off x="10460182" y="2493818"/>
            <a:ext cx="806631" cy="461665"/>
          </a:xfrm>
          <a:prstGeom prst="rect">
            <a:avLst/>
          </a:prstGeom>
          <a:noFill/>
        </p:spPr>
        <p:txBody>
          <a:bodyPr wrap="none" rtlCol="0">
            <a:spAutoFit/>
          </a:bodyPr>
          <a:lstStyle/>
          <a:p>
            <a:r>
              <a:rPr lang="en-US" sz="2400" b="1" dirty="0">
                <a:solidFill>
                  <a:srgbClr val="FF0000"/>
                </a:solidFill>
              </a:rPr>
              <a:t>2019</a:t>
            </a:r>
          </a:p>
        </p:txBody>
      </p:sp>
    </p:spTree>
    <p:extLst>
      <p:ext uri="{BB962C8B-B14F-4D97-AF65-F5344CB8AC3E}">
        <p14:creationId xmlns:p14="http://schemas.microsoft.com/office/powerpoint/2010/main" val="730141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AAA7952-A989-9F6A-9FB4-D28DAD600CF7}"/>
              </a:ext>
            </a:extLst>
          </p:cNvPr>
          <p:cNvPicPr>
            <a:picLocks noGrp="1" noChangeAspect="1"/>
          </p:cNvPicPr>
          <p:nvPr>
            <p:ph idx="1"/>
          </p:nvPr>
        </p:nvPicPr>
        <p:blipFill>
          <a:blip r:embed="rId2"/>
          <a:stretch>
            <a:fillRect/>
          </a:stretch>
        </p:blipFill>
        <p:spPr>
          <a:xfrm>
            <a:off x="4236656" y="643466"/>
            <a:ext cx="3718687" cy="5571067"/>
          </a:xfrm>
          <a:prstGeom prst="rect">
            <a:avLst/>
          </a:prstGeom>
        </p:spPr>
      </p:pic>
      <p:sp>
        <p:nvSpPr>
          <p:cNvPr id="6" name="TextBox 5">
            <a:extLst>
              <a:ext uri="{FF2B5EF4-FFF2-40B4-BE49-F238E27FC236}">
                <a16:creationId xmlns:a16="http://schemas.microsoft.com/office/drawing/2014/main" id="{D4FE0833-C0FB-84E1-E3DC-21AB37E93372}"/>
              </a:ext>
            </a:extLst>
          </p:cNvPr>
          <p:cNvSpPr txBox="1"/>
          <p:nvPr/>
        </p:nvSpPr>
        <p:spPr>
          <a:xfrm>
            <a:off x="5762171" y="1400628"/>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solidFill>
                  <a:schemeClr val="bg1"/>
                </a:solidFill>
                <a:ea typeface="Calibri"/>
                <a:cs typeface="Calibri"/>
              </a:rPr>
              <a:t>ventilation</a:t>
            </a:r>
          </a:p>
        </p:txBody>
      </p:sp>
      <p:sp>
        <p:nvSpPr>
          <p:cNvPr id="9" name="TextBox 8">
            <a:extLst>
              <a:ext uri="{FF2B5EF4-FFF2-40B4-BE49-F238E27FC236}">
                <a16:creationId xmlns:a16="http://schemas.microsoft.com/office/drawing/2014/main" id="{A1280C4E-68ED-FFCB-9CFB-C3A68DBD1703}"/>
              </a:ext>
            </a:extLst>
          </p:cNvPr>
          <p:cNvSpPr txBox="1"/>
          <p:nvPr/>
        </p:nvSpPr>
        <p:spPr>
          <a:xfrm>
            <a:off x="5566228" y="4862285"/>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Perfusion </a:t>
            </a:r>
            <a:endParaRPr lang="en-US" dirty="0"/>
          </a:p>
        </p:txBody>
      </p:sp>
      <p:sp>
        <p:nvSpPr>
          <p:cNvPr id="11" name="TextBox 10">
            <a:extLst>
              <a:ext uri="{FF2B5EF4-FFF2-40B4-BE49-F238E27FC236}">
                <a16:creationId xmlns:a16="http://schemas.microsoft.com/office/drawing/2014/main" id="{63AD7B69-1D8E-1F40-7853-C172A7965E29}"/>
              </a:ext>
            </a:extLst>
          </p:cNvPr>
          <p:cNvSpPr txBox="1"/>
          <p:nvPr/>
        </p:nvSpPr>
        <p:spPr>
          <a:xfrm>
            <a:off x="5762171" y="2598056"/>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ea typeface="Calibri"/>
                <a:cs typeface="Calibri"/>
              </a:rPr>
              <a:t>Peep</a:t>
            </a:r>
          </a:p>
        </p:txBody>
      </p:sp>
      <p:sp>
        <p:nvSpPr>
          <p:cNvPr id="13" name="TextBox 12">
            <a:extLst>
              <a:ext uri="{FF2B5EF4-FFF2-40B4-BE49-F238E27FC236}">
                <a16:creationId xmlns:a16="http://schemas.microsoft.com/office/drawing/2014/main" id="{F0A8680D-97B3-3DCC-F497-4D597A83E9DA}"/>
              </a:ext>
            </a:extLst>
          </p:cNvPr>
          <p:cNvSpPr txBox="1"/>
          <p:nvPr/>
        </p:nvSpPr>
        <p:spPr>
          <a:xfrm>
            <a:off x="5762171" y="402045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ea typeface="Calibri"/>
                <a:cs typeface="Calibri"/>
              </a:rPr>
              <a:t>preload</a:t>
            </a:r>
            <a:endParaRPr lang="en-US" dirty="0"/>
          </a:p>
        </p:txBody>
      </p:sp>
      <p:sp>
        <p:nvSpPr>
          <p:cNvPr id="15" name="TextBox 14">
            <a:extLst>
              <a:ext uri="{FF2B5EF4-FFF2-40B4-BE49-F238E27FC236}">
                <a16:creationId xmlns:a16="http://schemas.microsoft.com/office/drawing/2014/main" id="{32A882F7-3F60-4FD4-7C15-87DCD44DBC91}"/>
              </a:ext>
            </a:extLst>
          </p:cNvPr>
          <p:cNvSpPr txBox="1"/>
          <p:nvPr/>
        </p:nvSpPr>
        <p:spPr>
          <a:xfrm>
            <a:off x="399142" y="486228"/>
            <a:ext cx="23948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Basic principles </a:t>
            </a:r>
            <a:endParaRPr lang="en-US" dirty="0"/>
          </a:p>
        </p:txBody>
      </p:sp>
      <p:sp>
        <p:nvSpPr>
          <p:cNvPr id="2" name="TextBox 1">
            <a:extLst>
              <a:ext uri="{FF2B5EF4-FFF2-40B4-BE49-F238E27FC236}">
                <a16:creationId xmlns:a16="http://schemas.microsoft.com/office/drawing/2014/main" id="{FDF24DA1-D9C8-9527-72FC-5D1564E28652}"/>
              </a:ext>
            </a:extLst>
          </p:cNvPr>
          <p:cNvSpPr txBox="1"/>
          <p:nvPr/>
        </p:nvSpPr>
        <p:spPr>
          <a:xfrm>
            <a:off x="8099202" y="5687014"/>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ea typeface="Calibri"/>
                <a:cs typeface="Calibri"/>
              </a:rPr>
              <a:t>Posterior tibial pulsation</a:t>
            </a:r>
          </a:p>
        </p:txBody>
      </p:sp>
      <p:sp>
        <p:nvSpPr>
          <p:cNvPr id="3" name="TextBox 2">
            <a:extLst>
              <a:ext uri="{FF2B5EF4-FFF2-40B4-BE49-F238E27FC236}">
                <a16:creationId xmlns:a16="http://schemas.microsoft.com/office/drawing/2014/main" id="{65BC9CB6-CF08-6035-E2D3-6F747E583B61}"/>
              </a:ext>
            </a:extLst>
          </p:cNvPr>
          <p:cNvSpPr txBox="1"/>
          <p:nvPr/>
        </p:nvSpPr>
        <p:spPr>
          <a:xfrm>
            <a:off x="8096250" y="741589"/>
            <a:ext cx="3907766"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ea typeface="Calibri"/>
                <a:cs typeface="Calibri"/>
              </a:rPr>
              <a:t>Optimise lung volume  USG</a:t>
            </a:r>
            <a:endParaRPr lang="en-GB" dirty="0"/>
          </a:p>
        </p:txBody>
      </p:sp>
    </p:spTree>
    <p:extLst>
      <p:ext uri="{BB962C8B-B14F-4D97-AF65-F5344CB8AC3E}">
        <p14:creationId xmlns:p14="http://schemas.microsoft.com/office/powerpoint/2010/main" val="593081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US" dirty="0"/>
              <a:t>       Goal Directed therapy in PPHN </a:t>
            </a:r>
          </a:p>
        </p:txBody>
      </p:sp>
      <p:sp>
        <p:nvSpPr>
          <p:cNvPr id="3" name="Content Placeholder 2"/>
          <p:cNvSpPr>
            <a:spLocks noGrp="1"/>
          </p:cNvSpPr>
          <p:nvPr>
            <p:ph idx="1"/>
          </p:nvPr>
        </p:nvSpPr>
        <p:spPr/>
        <p:txBody>
          <a:bodyPr/>
          <a:lstStyle/>
          <a:p>
            <a:endParaRPr lang="en-US"/>
          </a:p>
        </p:txBody>
      </p:sp>
      <p:pic>
        <p:nvPicPr>
          <p:cNvPr id="4" name="Picture 2" descr="https://d3ut7gn5xj4nc2.cloudfront.net/content/neoreviews/16/12/e680/F4.large.jpg?width=800&amp;height=600&amp;carousel=1"/>
          <p:cNvPicPr>
            <a:picLocks noChangeAspect="1" noChangeArrowheads="1"/>
          </p:cNvPicPr>
          <p:nvPr/>
        </p:nvPicPr>
        <p:blipFill>
          <a:blip r:embed="rId2"/>
          <a:srcRect/>
          <a:stretch>
            <a:fillRect/>
          </a:stretch>
        </p:blipFill>
        <p:spPr bwMode="auto">
          <a:xfrm>
            <a:off x="2213590" y="1597592"/>
            <a:ext cx="7680996" cy="5163426"/>
          </a:xfrm>
          <a:prstGeom prst="rect">
            <a:avLst/>
          </a:prstGeom>
          <a:noFill/>
        </p:spPr>
      </p:pic>
    </p:spTree>
    <p:extLst>
      <p:ext uri="{BB962C8B-B14F-4D97-AF65-F5344CB8AC3E}">
        <p14:creationId xmlns:p14="http://schemas.microsoft.com/office/powerpoint/2010/main" val="1697760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591B52A-1B7A-4C22-4B42-73ACE53D3358}"/>
              </a:ext>
            </a:extLst>
          </p:cNvPr>
          <p:cNvPicPr>
            <a:picLocks noChangeAspect="1"/>
          </p:cNvPicPr>
          <p:nvPr/>
        </p:nvPicPr>
        <p:blipFill>
          <a:blip r:embed="rId2"/>
          <a:srcRect l="5022"/>
          <a:stretch>
            <a:fillRect/>
          </a:stretch>
        </p:blipFill>
        <p:spPr>
          <a:xfrm>
            <a:off x="285927" y="321747"/>
            <a:ext cx="8115280" cy="6408311"/>
          </a:xfrm>
          <a:prstGeom prst="rect">
            <a:avLst/>
          </a:prstGeom>
        </p:spPr>
      </p:pic>
      <p:pic>
        <p:nvPicPr>
          <p:cNvPr id="6" name="Picture 5">
            <a:extLst>
              <a:ext uri="{FF2B5EF4-FFF2-40B4-BE49-F238E27FC236}">
                <a16:creationId xmlns:a16="http://schemas.microsoft.com/office/drawing/2014/main" id="{47D0AF94-55B9-808C-109E-0468B5587E7E}"/>
              </a:ext>
            </a:extLst>
          </p:cNvPr>
          <p:cNvPicPr>
            <a:picLocks noChangeAspect="1"/>
          </p:cNvPicPr>
          <p:nvPr/>
        </p:nvPicPr>
        <p:blipFill>
          <a:blip r:embed="rId3"/>
          <a:stretch>
            <a:fillRect/>
          </a:stretch>
        </p:blipFill>
        <p:spPr>
          <a:xfrm>
            <a:off x="8861878" y="3265714"/>
            <a:ext cx="2523672" cy="3331029"/>
          </a:xfrm>
          <a:prstGeom prst="rect">
            <a:avLst/>
          </a:prstGeom>
        </p:spPr>
      </p:pic>
    </p:spTree>
    <p:extLst>
      <p:ext uri="{BB962C8B-B14F-4D97-AF65-F5344CB8AC3E}">
        <p14:creationId xmlns:p14="http://schemas.microsoft.com/office/powerpoint/2010/main" val="41359203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47DF88-5A12-A276-49B1-71EA909292BA}"/>
              </a:ext>
            </a:extLst>
          </p:cNvPr>
          <p:cNvPicPr>
            <a:picLocks noChangeAspect="1"/>
          </p:cNvPicPr>
          <p:nvPr/>
        </p:nvPicPr>
        <p:blipFill>
          <a:blip r:embed="rId2"/>
          <a:stretch>
            <a:fillRect/>
          </a:stretch>
        </p:blipFill>
        <p:spPr>
          <a:xfrm>
            <a:off x="0" y="4537"/>
            <a:ext cx="9133113" cy="6852556"/>
          </a:xfrm>
          <a:prstGeom prst="rect">
            <a:avLst/>
          </a:prstGeom>
        </p:spPr>
      </p:pic>
      <p:pic>
        <p:nvPicPr>
          <p:cNvPr id="3" name="Picture 2">
            <a:extLst>
              <a:ext uri="{FF2B5EF4-FFF2-40B4-BE49-F238E27FC236}">
                <a16:creationId xmlns:a16="http://schemas.microsoft.com/office/drawing/2014/main" id="{BD7A35F1-104D-2A10-EBD9-186E149D0589}"/>
              </a:ext>
            </a:extLst>
          </p:cNvPr>
          <p:cNvPicPr>
            <a:picLocks noChangeAspect="1"/>
          </p:cNvPicPr>
          <p:nvPr/>
        </p:nvPicPr>
        <p:blipFill>
          <a:blip r:embed="rId3"/>
          <a:stretch>
            <a:fillRect/>
          </a:stretch>
        </p:blipFill>
        <p:spPr>
          <a:xfrm>
            <a:off x="9206593" y="2612571"/>
            <a:ext cx="2893786" cy="4100286"/>
          </a:xfrm>
          <a:prstGeom prst="rect">
            <a:avLst/>
          </a:prstGeom>
        </p:spPr>
      </p:pic>
      <p:sp>
        <p:nvSpPr>
          <p:cNvPr id="4" name="TextBox 3">
            <a:extLst>
              <a:ext uri="{FF2B5EF4-FFF2-40B4-BE49-F238E27FC236}">
                <a16:creationId xmlns:a16="http://schemas.microsoft.com/office/drawing/2014/main" id="{85ABA823-FB12-1664-884D-08F23B796A82}"/>
              </a:ext>
            </a:extLst>
          </p:cNvPr>
          <p:cNvSpPr txBox="1"/>
          <p:nvPr/>
        </p:nvSpPr>
        <p:spPr>
          <a:xfrm>
            <a:off x="9144000" y="2289629"/>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Second edition 2027</a:t>
            </a:r>
            <a:r>
              <a:t>​</a:t>
            </a:r>
            <a:endParaRPr lang="en-US"/>
          </a:p>
          <a:p>
            <a:pPr algn="ctr"/>
            <a:endParaRPr lang="en-US"/>
          </a:p>
        </p:txBody>
      </p:sp>
    </p:spTree>
    <p:extLst>
      <p:ext uri="{BB962C8B-B14F-4D97-AF65-F5344CB8AC3E}">
        <p14:creationId xmlns:p14="http://schemas.microsoft.com/office/powerpoint/2010/main" val="12675470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0828992-0248-D8E4-F424-2D9A8C1CF64F}"/>
              </a:ext>
            </a:extLst>
          </p:cNvPr>
          <p:cNvPicPr>
            <a:picLocks noChangeAspect="1"/>
          </p:cNvPicPr>
          <p:nvPr/>
        </p:nvPicPr>
        <p:blipFill>
          <a:blip r:embed="rId2"/>
          <a:stretch>
            <a:fillRect/>
          </a:stretch>
        </p:blipFill>
        <p:spPr>
          <a:xfrm>
            <a:off x="0" y="-3645"/>
            <a:ext cx="9162142" cy="6863442"/>
          </a:xfrm>
          <a:prstGeom prst="rect">
            <a:avLst/>
          </a:prstGeom>
        </p:spPr>
      </p:pic>
      <p:pic>
        <p:nvPicPr>
          <p:cNvPr id="3" name="Picture 2">
            <a:extLst>
              <a:ext uri="{FF2B5EF4-FFF2-40B4-BE49-F238E27FC236}">
                <a16:creationId xmlns:a16="http://schemas.microsoft.com/office/drawing/2014/main" id="{2A4EA722-1382-19D2-4681-07248677CF06}"/>
              </a:ext>
            </a:extLst>
          </p:cNvPr>
          <p:cNvPicPr>
            <a:picLocks noChangeAspect="1"/>
          </p:cNvPicPr>
          <p:nvPr/>
        </p:nvPicPr>
        <p:blipFill>
          <a:blip r:embed="rId3"/>
          <a:stretch>
            <a:fillRect/>
          </a:stretch>
        </p:blipFill>
        <p:spPr>
          <a:xfrm>
            <a:off x="9438821" y="3251200"/>
            <a:ext cx="2694215" cy="3556000"/>
          </a:xfrm>
          <a:prstGeom prst="rect">
            <a:avLst/>
          </a:prstGeom>
        </p:spPr>
      </p:pic>
      <p:sp>
        <p:nvSpPr>
          <p:cNvPr id="4" name="TextBox 3">
            <a:extLst>
              <a:ext uri="{FF2B5EF4-FFF2-40B4-BE49-F238E27FC236}">
                <a16:creationId xmlns:a16="http://schemas.microsoft.com/office/drawing/2014/main" id="{6DCFC7C1-29C7-A2D3-6297-8363B65AF54D}"/>
              </a:ext>
            </a:extLst>
          </p:cNvPr>
          <p:cNvSpPr txBox="1"/>
          <p:nvPr/>
        </p:nvSpPr>
        <p:spPr>
          <a:xfrm>
            <a:off x="9448800" y="2884714"/>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Second edition 2027</a:t>
            </a:r>
            <a:endParaRPr lang="en-US" dirty="0"/>
          </a:p>
        </p:txBody>
      </p:sp>
    </p:spTree>
    <p:extLst>
      <p:ext uri="{BB962C8B-B14F-4D97-AF65-F5344CB8AC3E}">
        <p14:creationId xmlns:p14="http://schemas.microsoft.com/office/powerpoint/2010/main" val="18056424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24E9D-FECA-CB5C-940F-41FF55751E5D}"/>
              </a:ext>
            </a:extLst>
          </p:cNvPr>
          <p:cNvSpPr>
            <a:spLocks noGrp="1"/>
          </p:cNvSpPr>
          <p:nvPr>
            <p:ph type="title"/>
          </p:nvPr>
        </p:nvSpPr>
        <p:spPr>
          <a:xfrm>
            <a:off x="838200" y="365125"/>
            <a:ext cx="6198799" cy="1339940"/>
          </a:xfrm>
        </p:spPr>
        <p:txBody>
          <a:bodyPr/>
          <a:lstStyle/>
          <a:p>
            <a:r>
              <a:rPr lang="en-GB" b="1" dirty="0">
                <a:ea typeface="Calibri Light"/>
                <a:cs typeface="Calibri Light"/>
              </a:rPr>
              <a:t>CDH babies did well 2002 to 2014 neurologically </a:t>
            </a:r>
          </a:p>
        </p:txBody>
      </p:sp>
      <p:pic>
        <p:nvPicPr>
          <p:cNvPr id="4" name="Content Placeholder 3">
            <a:extLst>
              <a:ext uri="{FF2B5EF4-FFF2-40B4-BE49-F238E27FC236}">
                <a16:creationId xmlns:a16="http://schemas.microsoft.com/office/drawing/2014/main" id="{EB869400-ADEE-A6EB-7415-1965E76C2E6F}"/>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7059858" y="-14877"/>
            <a:ext cx="5131566" cy="6871370"/>
          </a:xfrm>
          <a:prstGeom prst="rect">
            <a:avLst/>
          </a:prstGeom>
        </p:spPr>
      </p:pic>
      <p:sp>
        <p:nvSpPr>
          <p:cNvPr id="5" name="TextBox 4">
            <a:extLst>
              <a:ext uri="{FF2B5EF4-FFF2-40B4-BE49-F238E27FC236}">
                <a16:creationId xmlns:a16="http://schemas.microsoft.com/office/drawing/2014/main" id="{3533BFBC-9B16-9233-B9EE-D9821C91C0AD}"/>
              </a:ext>
            </a:extLst>
          </p:cNvPr>
          <p:cNvSpPr txBox="1"/>
          <p:nvPr/>
        </p:nvSpPr>
        <p:spPr>
          <a:xfrm>
            <a:off x="8198629" y="6457681"/>
            <a:ext cx="3155950" cy="317500"/>
          </a:xfrm>
          <a:prstGeom prst="rect">
            <a:avLst/>
          </a:prstGeom>
        </p:spPr>
        <p:txBody>
          <a:bodyPr lIns="91440" tIns="45720" rIns="91440" bIns="45720" anchor="t">
            <a:normAutofit fontScale="92500" lnSpcReduction="20000"/>
          </a:bodyPr>
          <a:lstStyle/>
          <a:p>
            <a:r>
              <a:rPr lang="en-US" dirty="0">
                <a:ea typeface="Calibri"/>
                <a:cs typeface="Calibri"/>
              </a:rPr>
              <a:t>Return of. Sherlock Holmes</a:t>
            </a:r>
          </a:p>
        </p:txBody>
      </p:sp>
      <p:pic>
        <p:nvPicPr>
          <p:cNvPr id="7" name="Picture 6" descr="Bright Idea Stock Photos, Images and Backgrounds for Free Download">
            <a:extLst>
              <a:ext uri="{FF2B5EF4-FFF2-40B4-BE49-F238E27FC236}">
                <a16:creationId xmlns:a16="http://schemas.microsoft.com/office/drawing/2014/main" id="{662A9DDD-1EB8-EFF1-2444-529B29872216}"/>
              </a:ext>
            </a:extLst>
          </p:cNvPr>
          <p:cNvPicPr>
            <a:picLocks noChangeAspect="1"/>
          </p:cNvPicPr>
          <p:nvPr/>
        </p:nvPicPr>
        <p:blipFill>
          <a:blip r:embed="rId4"/>
          <a:srcRect t="-19" r="39" b="37058"/>
          <a:stretch>
            <a:fillRect/>
          </a:stretch>
        </p:blipFill>
        <p:spPr>
          <a:xfrm>
            <a:off x="1258" y="2210678"/>
            <a:ext cx="7039626" cy="2431647"/>
          </a:xfrm>
          <a:prstGeom prst="rect">
            <a:avLst/>
          </a:prstGeom>
        </p:spPr>
      </p:pic>
      <p:sp>
        <p:nvSpPr>
          <p:cNvPr id="8" name="TextBox 7">
            <a:extLst>
              <a:ext uri="{FF2B5EF4-FFF2-40B4-BE49-F238E27FC236}">
                <a16:creationId xmlns:a16="http://schemas.microsoft.com/office/drawing/2014/main" id="{02D84209-A441-A3E3-9A5F-CFF227D3594B}"/>
              </a:ext>
            </a:extLst>
          </p:cNvPr>
          <p:cNvSpPr txBox="1"/>
          <p:nvPr/>
        </p:nvSpPr>
        <p:spPr>
          <a:xfrm>
            <a:off x="157123" y="4770202"/>
            <a:ext cx="677245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ea typeface="Calibri"/>
                <a:cs typeface="Calibri"/>
              </a:rPr>
              <a:t>I could not explain this at that point  and Discussed with international experts researching in PPHN in many conferences . My Neuroprotection  hypothesis was dismissed. 2014</a:t>
            </a:r>
          </a:p>
        </p:txBody>
      </p:sp>
    </p:spTree>
    <p:extLst>
      <p:ext uri="{BB962C8B-B14F-4D97-AF65-F5344CB8AC3E}">
        <p14:creationId xmlns:p14="http://schemas.microsoft.com/office/powerpoint/2010/main" val="4124483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bert Einstein 🌠🌦">
            <a:extLst>
              <a:ext uri="{FF2B5EF4-FFF2-40B4-BE49-F238E27FC236}">
                <a16:creationId xmlns:a16="http://schemas.microsoft.com/office/drawing/2014/main" id="{FEC66B51-4162-D911-3E66-7D105B3BECE8}"/>
              </a:ext>
            </a:extLst>
          </p:cNvPr>
          <p:cNvPicPr>
            <a:picLocks noChangeAspect="1"/>
          </p:cNvPicPr>
          <p:nvPr/>
        </p:nvPicPr>
        <p:blipFill>
          <a:blip r:embed="rId2"/>
          <a:srcRect r="-261"/>
          <a:stretch>
            <a:fillRect/>
          </a:stretch>
        </p:blipFill>
        <p:spPr>
          <a:xfrm>
            <a:off x="4714875" y="1747838"/>
            <a:ext cx="2769471" cy="3362325"/>
          </a:xfrm>
          <a:prstGeom prst="rect">
            <a:avLst/>
          </a:prstGeom>
        </p:spPr>
      </p:pic>
      <p:sp>
        <p:nvSpPr>
          <p:cNvPr id="5" name="TextBox 4">
            <a:extLst>
              <a:ext uri="{FF2B5EF4-FFF2-40B4-BE49-F238E27FC236}">
                <a16:creationId xmlns:a16="http://schemas.microsoft.com/office/drawing/2014/main" id="{B47F333B-1C68-9B7D-5ADD-D9D308F8CAB2}"/>
              </a:ext>
            </a:extLst>
          </p:cNvPr>
          <p:cNvSpPr txBox="1"/>
          <p:nvPr/>
        </p:nvSpPr>
        <p:spPr>
          <a:xfrm>
            <a:off x="3735160" y="5762624"/>
            <a:ext cx="461962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ea typeface="Calibri"/>
                <a:cs typeface="Calibri"/>
              </a:rPr>
              <a:t> NEUROPROTECTION.   original research. 2023   2024  2025 First publication  </a:t>
            </a:r>
            <a:r>
              <a:rPr lang="en-GB" dirty="0" err="1">
                <a:ea typeface="Calibri"/>
                <a:cs typeface="Calibri"/>
              </a:rPr>
              <a:t>rajiv</a:t>
            </a:r>
            <a:r>
              <a:rPr lang="en-GB" dirty="0">
                <a:ea typeface="Calibri"/>
                <a:cs typeface="Calibri"/>
              </a:rPr>
              <a:t> et al</a:t>
            </a:r>
            <a:endParaRPr lang="en-GB" dirty="0"/>
          </a:p>
        </p:txBody>
      </p:sp>
    </p:spTree>
    <p:extLst>
      <p:ext uri="{BB962C8B-B14F-4D97-AF65-F5344CB8AC3E}">
        <p14:creationId xmlns:p14="http://schemas.microsoft.com/office/powerpoint/2010/main" val="5748553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0"/>
            <a:ext cx="10515600" cy="1325563"/>
          </a:xfrm>
          <a:solidFill>
            <a:srgbClr val="FF0000"/>
          </a:solidFill>
        </p:spPr>
        <p:txBody>
          <a:bodyPr/>
          <a:lstStyle/>
          <a:p>
            <a:pPr algn="ctr"/>
            <a:r>
              <a:rPr lang="en-US" dirty="0"/>
              <a:t> Sildenafil in Neuroprotection </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321977" y="3684617"/>
            <a:ext cx="732541" cy="1036638"/>
          </a:xfrm>
        </p:spPr>
      </p:pic>
      <p:sp>
        <p:nvSpPr>
          <p:cNvPr id="4" name="Rectangle 3"/>
          <p:cNvSpPr/>
          <p:nvPr/>
        </p:nvSpPr>
        <p:spPr>
          <a:xfrm>
            <a:off x="838199" y="1381030"/>
            <a:ext cx="10515599" cy="646331"/>
          </a:xfrm>
          <a:prstGeom prst="rect">
            <a:avLst/>
          </a:prstGeom>
        </p:spPr>
        <p:txBody>
          <a:bodyPr wrap="square">
            <a:spAutoFit/>
          </a:bodyPr>
          <a:lstStyle/>
          <a:p>
            <a:r>
              <a:rPr lang="en-US" b="1" dirty="0">
                <a:solidFill>
                  <a:srgbClr val="FFFF00"/>
                </a:solidFill>
                <a:latin typeface="Arial" charset="0"/>
              </a:rPr>
              <a:t>Sildenafil Mediates Blood-Flow Redistribution and Neuroprotection After Neonatal Hypoxia-Ischemia</a:t>
            </a:r>
            <a:endParaRPr lang="en-US" b="1" i="0" u="none" strike="noStrike" dirty="0">
              <a:solidFill>
                <a:srgbClr val="FFFF00"/>
              </a:solidFill>
              <a:effectLst/>
              <a:latin typeface="Arial" charset="0"/>
            </a:endParaRPr>
          </a:p>
        </p:txBody>
      </p:sp>
      <p:sp>
        <p:nvSpPr>
          <p:cNvPr id="5" name="Rectangle 4"/>
          <p:cNvSpPr/>
          <p:nvPr/>
        </p:nvSpPr>
        <p:spPr>
          <a:xfrm>
            <a:off x="2573748" y="1713496"/>
            <a:ext cx="5853013" cy="369332"/>
          </a:xfrm>
          <a:prstGeom prst="rect">
            <a:avLst/>
          </a:prstGeom>
          <a:solidFill>
            <a:srgbClr val="00FFFE"/>
          </a:solidFill>
        </p:spPr>
        <p:txBody>
          <a:bodyPr wrap="none">
            <a:spAutoFit/>
          </a:bodyPr>
          <a:lstStyle/>
          <a:p>
            <a:r>
              <a:rPr lang="en-US" dirty="0" err="1">
                <a:solidFill>
                  <a:srgbClr val="323232"/>
                </a:solidFill>
                <a:latin typeface="Arial" charset="0"/>
              </a:rPr>
              <a:t>Stroke</a:t>
            </a:r>
            <a:r>
              <a:rPr lang="en-US" dirty="0" err="1">
                <a:solidFill>
                  <a:srgbClr val="000000"/>
                </a:solidFill>
                <a:latin typeface="Arial" charset="0"/>
              </a:rPr>
              <a:t>Volume</a:t>
            </a:r>
            <a:r>
              <a:rPr lang="en-US" dirty="0">
                <a:solidFill>
                  <a:srgbClr val="000000"/>
                </a:solidFill>
                <a:latin typeface="Arial" charset="0"/>
              </a:rPr>
              <a:t> 45, Issue 3, March 2014; Pages 850-856</a:t>
            </a:r>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7359" y="2285069"/>
            <a:ext cx="6025789" cy="4572931"/>
          </a:xfrm>
          <a:prstGeom prst="rect">
            <a:avLst/>
          </a:prstGeom>
        </p:spPr>
      </p:pic>
    </p:spTree>
    <p:extLst>
      <p:ext uri="{BB962C8B-B14F-4D97-AF65-F5344CB8AC3E}">
        <p14:creationId xmlns:p14="http://schemas.microsoft.com/office/powerpoint/2010/main" val="15411186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F768B-6F56-87AC-021B-C3F3EAF3031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DDB8FA7-238E-9DA6-5661-241AE679FCEF}"/>
              </a:ext>
            </a:extLst>
          </p:cNvPr>
          <p:cNvSpPr>
            <a:spLocks noGrp="1"/>
          </p:cNvSpPr>
          <p:nvPr>
            <p:ph idx="1"/>
          </p:nvPr>
        </p:nvSpPr>
        <p:spPr/>
        <p:txBody>
          <a:bodyPr/>
          <a:lstStyle/>
          <a:p>
            <a:endParaRPr lang="en-US" dirty="0"/>
          </a:p>
        </p:txBody>
      </p:sp>
      <p:sp>
        <p:nvSpPr>
          <p:cNvPr id="5" name="TextBox 4">
            <a:extLst>
              <a:ext uri="{FF2B5EF4-FFF2-40B4-BE49-F238E27FC236}">
                <a16:creationId xmlns:a16="http://schemas.microsoft.com/office/drawing/2014/main" id="{5D83AD5E-E185-DBD1-137D-2403C919E716}"/>
              </a:ext>
            </a:extLst>
          </p:cNvPr>
          <p:cNvSpPr txBox="1"/>
          <p:nvPr/>
        </p:nvSpPr>
        <p:spPr>
          <a:xfrm>
            <a:off x="3049732" y="3244334"/>
            <a:ext cx="6099462" cy="369332"/>
          </a:xfrm>
          <a:prstGeom prst="rect">
            <a:avLst/>
          </a:prstGeom>
          <a:noFill/>
        </p:spPr>
        <p:txBody>
          <a:bodyPr wrap="square">
            <a:spAutoFit/>
          </a:bodyPr>
          <a:lstStyle/>
          <a:p>
            <a:endParaRPr lang="en-US" dirty="0"/>
          </a:p>
        </p:txBody>
      </p:sp>
      <p:pic>
        <p:nvPicPr>
          <p:cNvPr id="6" name="Picture 5">
            <a:extLst>
              <a:ext uri="{FF2B5EF4-FFF2-40B4-BE49-F238E27FC236}">
                <a16:creationId xmlns:a16="http://schemas.microsoft.com/office/drawing/2014/main" id="{709C3FB5-730C-417C-9291-2C24FEB5435D}"/>
              </a:ext>
            </a:extLst>
          </p:cNvPr>
          <p:cNvPicPr>
            <a:picLocks noChangeAspect="1"/>
          </p:cNvPicPr>
          <p:nvPr/>
        </p:nvPicPr>
        <p:blipFill>
          <a:blip r:embed="rId2"/>
          <a:srcRect r="973" b="2869"/>
          <a:stretch>
            <a:fillRect/>
          </a:stretch>
        </p:blipFill>
        <p:spPr>
          <a:xfrm>
            <a:off x="758390" y="423646"/>
            <a:ext cx="10675220" cy="6010707"/>
          </a:xfrm>
          <a:prstGeom prst="rect">
            <a:avLst/>
          </a:prstGeom>
        </p:spPr>
      </p:pic>
    </p:spTree>
    <p:extLst>
      <p:ext uri="{BB962C8B-B14F-4D97-AF65-F5344CB8AC3E}">
        <p14:creationId xmlns:p14="http://schemas.microsoft.com/office/powerpoint/2010/main" val="3397148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72EC832-9A70-492C-866D-2F7C919B1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7D859EF-0C2A-487B-A0C6-A8276E48D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6038"/>
            <a:ext cx="5040655" cy="6043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276E0C7-D588-440B-8F4A-876392DB71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43658"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990281A0-3D51-D5D6-39E4-DAF1571E4E70}"/>
              </a:ext>
            </a:extLst>
          </p:cNvPr>
          <p:cNvPicPr>
            <a:picLocks noGrp="1" noChangeAspect="1"/>
          </p:cNvPicPr>
          <p:nvPr>
            <p:ph idx="1"/>
          </p:nvPr>
        </p:nvPicPr>
        <p:blipFill>
          <a:blip r:embed="rId2"/>
          <a:stretch>
            <a:fillRect/>
          </a:stretch>
        </p:blipFill>
        <p:spPr>
          <a:xfrm>
            <a:off x="7113615" y="362612"/>
            <a:ext cx="4845729" cy="1998863"/>
          </a:xfrm>
          <a:prstGeom prst="rect">
            <a:avLst/>
          </a:prstGeom>
        </p:spPr>
      </p:pic>
      <p:pic>
        <p:nvPicPr>
          <p:cNvPr id="7" name="Picture 6">
            <a:extLst>
              <a:ext uri="{FF2B5EF4-FFF2-40B4-BE49-F238E27FC236}">
                <a16:creationId xmlns:a16="http://schemas.microsoft.com/office/drawing/2014/main" id="{CA3EFD8C-E2BE-7AA6-8B72-0BE104C0FC6B}"/>
              </a:ext>
            </a:extLst>
          </p:cNvPr>
          <p:cNvPicPr>
            <a:picLocks noChangeAspect="1"/>
          </p:cNvPicPr>
          <p:nvPr/>
        </p:nvPicPr>
        <p:blipFill>
          <a:blip r:embed="rId3"/>
          <a:stretch>
            <a:fillRect/>
          </a:stretch>
        </p:blipFill>
        <p:spPr>
          <a:xfrm>
            <a:off x="6328740" y="2548230"/>
            <a:ext cx="5630604" cy="1998863"/>
          </a:xfrm>
          <a:prstGeom prst="rect">
            <a:avLst/>
          </a:prstGeom>
        </p:spPr>
      </p:pic>
      <p:sp>
        <p:nvSpPr>
          <p:cNvPr id="20" name="Rectangle 19">
            <a:extLst>
              <a:ext uri="{FF2B5EF4-FFF2-40B4-BE49-F238E27FC236}">
                <a16:creationId xmlns:a16="http://schemas.microsoft.com/office/drawing/2014/main" id="{EDB19A81-C621-40A1-87E0-015F982C4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214110"/>
            <a:ext cx="5040655" cy="6043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753B519-814C-0BF2-C954-04094914F3DF}"/>
              </a:ext>
            </a:extLst>
          </p:cNvPr>
          <p:cNvPicPr>
            <a:picLocks noChangeAspect="1"/>
          </p:cNvPicPr>
          <p:nvPr/>
        </p:nvPicPr>
        <p:blipFill>
          <a:blip r:embed="rId4"/>
          <a:stretch>
            <a:fillRect/>
          </a:stretch>
        </p:blipFill>
        <p:spPr>
          <a:xfrm>
            <a:off x="6042370" y="4775412"/>
            <a:ext cx="5890698" cy="1192865"/>
          </a:xfrm>
          <a:prstGeom prst="rect">
            <a:avLst/>
          </a:prstGeom>
        </p:spPr>
      </p:pic>
      <p:sp>
        <p:nvSpPr>
          <p:cNvPr id="22" name="Rectangle 21">
            <a:extLst>
              <a:ext uri="{FF2B5EF4-FFF2-40B4-BE49-F238E27FC236}">
                <a16:creationId xmlns:a16="http://schemas.microsoft.com/office/drawing/2014/main" id="{08C88EF9-EB79-4273-9666-FEC4E6F7C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6071"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54E8A11-C457-523F-F3C3-E63D32DD9734}"/>
              </a:ext>
            </a:extLst>
          </p:cNvPr>
          <p:cNvSpPr txBox="1"/>
          <p:nvPr/>
        </p:nvSpPr>
        <p:spPr>
          <a:xfrm>
            <a:off x="657270" y="3600539"/>
            <a:ext cx="4162468"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ea typeface="Calibri"/>
                <a:cs typeface="Calibri"/>
              </a:rPr>
              <a:t>Efficacy. Of Sildenafil  versus Inhaled </a:t>
            </a:r>
            <a:r>
              <a:rPr lang="en-GB" dirty="0">
                <a:ea typeface="Calibri"/>
                <a:cs typeface="Calibri"/>
              </a:rPr>
              <a:t>Nitric Oxide    2023 </a:t>
            </a:r>
          </a:p>
          <a:p>
            <a:endParaRPr lang="en-GB" dirty="0">
              <a:ea typeface="Calibri"/>
              <a:cs typeface="Calibri"/>
            </a:endParaRPr>
          </a:p>
          <a:p>
            <a:r>
              <a:rPr lang="en-GB">
                <a:ea typeface="Calibri"/>
                <a:cs typeface="Calibri"/>
              </a:rPr>
              <a:t>Neurological. Outcome on </a:t>
            </a:r>
            <a:r>
              <a:rPr lang="en-GB" err="1">
                <a:ea typeface="Calibri"/>
                <a:cs typeface="Calibri"/>
              </a:rPr>
              <a:t>7 year</a:t>
            </a:r>
            <a:r>
              <a:rPr lang="en-GB" dirty="0">
                <a:ea typeface="Calibri"/>
                <a:cs typeface="Calibri"/>
              </a:rPr>
              <a:t> follow up of babies given sildenafil for  PPHN.  2024</a:t>
            </a:r>
            <a:endParaRPr lang="en-GB"/>
          </a:p>
        </p:txBody>
      </p:sp>
      <p:sp>
        <p:nvSpPr>
          <p:cNvPr id="4" name="TextBox 3">
            <a:extLst>
              <a:ext uri="{FF2B5EF4-FFF2-40B4-BE49-F238E27FC236}">
                <a16:creationId xmlns:a16="http://schemas.microsoft.com/office/drawing/2014/main" id="{258ABADF-783A-16A7-19D2-0C80AF4A2724}"/>
              </a:ext>
            </a:extLst>
          </p:cNvPr>
          <p:cNvSpPr txBox="1"/>
          <p:nvPr/>
        </p:nvSpPr>
        <p:spPr>
          <a:xfrm>
            <a:off x="1589004" y="5474843"/>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ea typeface="Calibri"/>
                <a:cs typeface="Calibri"/>
              </a:rPr>
              <a:t>Rajiv </a:t>
            </a:r>
            <a:r>
              <a:rPr lang="en-GB">
                <a:ea typeface="Calibri"/>
                <a:cs typeface="Calibri"/>
              </a:rPr>
              <a:t>Parapurath  et al</a:t>
            </a:r>
            <a:endParaRPr lang="en-GB"/>
          </a:p>
        </p:txBody>
      </p:sp>
      <p:pic>
        <p:nvPicPr>
          <p:cNvPr id="8" name="Picture 7">
            <a:extLst>
              <a:ext uri="{FF2B5EF4-FFF2-40B4-BE49-F238E27FC236}">
                <a16:creationId xmlns:a16="http://schemas.microsoft.com/office/drawing/2014/main" id="{8501ABEE-CF54-E6C8-AC73-79A9B12338D6}"/>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909803" y="1151869"/>
            <a:ext cx="3645776" cy="2150022"/>
          </a:xfrm>
          <a:prstGeom prst="rect">
            <a:avLst/>
          </a:prstGeom>
        </p:spPr>
      </p:pic>
    </p:spTree>
    <p:extLst>
      <p:ext uri="{BB962C8B-B14F-4D97-AF65-F5344CB8AC3E}">
        <p14:creationId xmlns:p14="http://schemas.microsoft.com/office/powerpoint/2010/main" val="20633123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5129F-E194-0E9F-92C3-34E6A6C572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47B3AF-879A-994B-5491-2EACCD376FC1}"/>
              </a:ext>
            </a:extLst>
          </p:cNvPr>
          <p:cNvSpPr>
            <a:spLocks noGrp="1"/>
          </p:cNvSpPr>
          <p:nvPr>
            <p:ph type="title"/>
          </p:nvPr>
        </p:nvSpPr>
        <p:spPr>
          <a:xfrm>
            <a:off x="5341256" y="4679497"/>
            <a:ext cx="2902858" cy="1648505"/>
          </a:xfrm>
        </p:spPr>
        <p:txBody>
          <a:bodyPr>
            <a:normAutofit/>
          </a:bodyPr>
          <a:lstStyle/>
          <a:p>
            <a:r>
              <a:rPr lang="en-GB" sz="2800" dirty="0">
                <a:solidFill>
                  <a:srgbClr val="00FFFE"/>
                </a:solidFill>
                <a:ea typeface="Calibri Light"/>
                <a:cs typeface="Calibri Light"/>
              </a:rPr>
              <a:t>Original research 2023. Rajiv et al</a:t>
            </a:r>
          </a:p>
        </p:txBody>
      </p:sp>
      <p:pic>
        <p:nvPicPr>
          <p:cNvPr id="6" name="Content Placeholder 5">
            <a:extLst>
              <a:ext uri="{FF2B5EF4-FFF2-40B4-BE49-F238E27FC236}">
                <a16:creationId xmlns:a16="http://schemas.microsoft.com/office/drawing/2014/main" id="{E776A76B-4C08-8A04-B352-526AEC0E941F}"/>
              </a:ext>
            </a:extLst>
          </p:cNvPr>
          <p:cNvPicPr>
            <a:picLocks noGrp="1" noChangeAspect="1"/>
          </p:cNvPicPr>
          <p:nvPr>
            <p:ph idx="1"/>
          </p:nvPr>
        </p:nvPicPr>
        <p:blipFill>
          <a:blip r:embed="rId2"/>
          <a:stretch>
            <a:fillRect/>
          </a:stretch>
        </p:blipFill>
        <p:spPr>
          <a:xfrm>
            <a:off x="5426" y="2951"/>
            <a:ext cx="5976322" cy="6858221"/>
          </a:xfrm>
          <a:prstGeom prst="rect">
            <a:avLst/>
          </a:prstGeom>
        </p:spPr>
      </p:pic>
      <p:pic>
        <p:nvPicPr>
          <p:cNvPr id="7" name="Picture 6">
            <a:extLst>
              <a:ext uri="{FF2B5EF4-FFF2-40B4-BE49-F238E27FC236}">
                <a16:creationId xmlns:a16="http://schemas.microsoft.com/office/drawing/2014/main" id="{AD068367-6D10-BFEF-ACC3-4E7879394158}"/>
              </a:ext>
            </a:extLst>
          </p:cNvPr>
          <p:cNvPicPr>
            <a:picLocks noChangeAspect="1"/>
          </p:cNvPicPr>
          <p:nvPr/>
        </p:nvPicPr>
        <p:blipFill>
          <a:blip r:embed="rId3"/>
          <a:stretch>
            <a:fillRect/>
          </a:stretch>
        </p:blipFill>
        <p:spPr>
          <a:xfrm>
            <a:off x="5984061" y="0"/>
            <a:ext cx="6204857" cy="6858000"/>
          </a:xfrm>
          <a:prstGeom prst="rect">
            <a:avLst/>
          </a:prstGeom>
        </p:spPr>
      </p:pic>
    </p:spTree>
    <p:extLst>
      <p:ext uri="{BB962C8B-B14F-4D97-AF65-F5344CB8AC3E}">
        <p14:creationId xmlns:p14="http://schemas.microsoft.com/office/powerpoint/2010/main" val="70600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EFABBF-23E3-112B-4C3C-331B82FD694B}"/>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76724994-7505-B1A6-A6AB-EA3727F0E5BA}"/>
              </a:ext>
            </a:extLst>
          </p:cNvPr>
          <p:cNvPicPr>
            <a:picLocks noChangeAspect="1"/>
          </p:cNvPicPr>
          <p:nvPr/>
        </p:nvPicPr>
        <p:blipFill>
          <a:blip r:embed="rId2"/>
          <a:srcRect l="273" t="6433" b="-79"/>
          <a:stretch>
            <a:fillRect/>
          </a:stretch>
        </p:blipFill>
        <p:spPr>
          <a:xfrm>
            <a:off x="6376757" y="-612929"/>
            <a:ext cx="5867586" cy="7481026"/>
          </a:xfrm>
          <a:prstGeom prst="rect">
            <a:avLst/>
          </a:prstGeom>
        </p:spPr>
      </p:pic>
      <p:pic>
        <p:nvPicPr>
          <p:cNvPr id="7" name="Content Placeholder 6">
            <a:extLst>
              <a:ext uri="{FF2B5EF4-FFF2-40B4-BE49-F238E27FC236}">
                <a16:creationId xmlns:a16="http://schemas.microsoft.com/office/drawing/2014/main" id="{81A19AE0-E65E-237F-4AFA-10771FEFABBE}"/>
              </a:ext>
            </a:extLst>
          </p:cNvPr>
          <p:cNvPicPr>
            <a:picLocks noChangeAspect="1"/>
          </p:cNvPicPr>
          <p:nvPr/>
        </p:nvPicPr>
        <p:blipFill>
          <a:blip r:embed="rId3"/>
          <a:srcRect l="1259" t="15733" r="-1259" b="7578"/>
          <a:stretch>
            <a:fillRect/>
          </a:stretch>
        </p:blipFill>
        <p:spPr>
          <a:xfrm>
            <a:off x="-17971" y="-617611"/>
            <a:ext cx="6420617" cy="7476761"/>
          </a:xfrm>
          <a:prstGeom prst="rect">
            <a:avLst/>
          </a:prstGeom>
        </p:spPr>
      </p:pic>
    </p:spTree>
    <p:extLst>
      <p:ext uri="{BB962C8B-B14F-4D97-AF65-F5344CB8AC3E}">
        <p14:creationId xmlns:p14="http://schemas.microsoft.com/office/powerpoint/2010/main" val="19886006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E02B9-412D-85CA-9BA3-D4BAF6789C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B0FCD0-EFC6-3985-3410-88E275DBB8BB}"/>
              </a:ext>
            </a:extLst>
          </p:cNvPr>
          <p:cNvSpPr>
            <a:spLocks noGrp="1"/>
          </p:cNvSpPr>
          <p:nvPr>
            <p:ph type="title"/>
          </p:nvPr>
        </p:nvSpPr>
        <p:spPr/>
        <p:txBody>
          <a:bodyPr/>
          <a:lstStyle/>
          <a:p>
            <a:r>
              <a:rPr lang="en-GB" dirty="0">
                <a:ea typeface="Calibri Light"/>
                <a:cs typeface="Calibri Light"/>
              </a:rPr>
              <a:t>  </a:t>
            </a:r>
            <a:endParaRPr lang="en-GB" dirty="0"/>
          </a:p>
        </p:txBody>
      </p:sp>
      <p:pic>
        <p:nvPicPr>
          <p:cNvPr id="4" name="Content Placeholder 3">
            <a:extLst>
              <a:ext uri="{FF2B5EF4-FFF2-40B4-BE49-F238E27FC236}">
                <a16:creationId xmlns:a16="http://schemas.microsoft.com/office/drawing/2014/main" id="{B0B0BA96-CE9B-A6E3-B5DE-098F540512B2}"/>
              </a:ext>
            </a:extLst>
          </p:cNvPr>
          <p:cNvPicPr>
            <a:picLocks noGrp="1" noChangeAspect="1"/>
          </p:cNvPicPr>
          <p:nvPr>
            <p:ph idx="1"/>
          </p:nvPr>
        </p:nvPicPr>
        <p:blipFill>
          <a:blip r:embed="rId2"/>
          <a:srcRect l="12791" t="23359" r="13101" b="64625"/>
          <a:stretch>
            <a:fillRect/>
          </a:stretch>
        </p:blipFill>
        <p:spPr>
          <a:xfrm>
            <a:off x="0" y="5732753"/>
            <a:ext cx="6346902" cy="1125247"/>
          </a:xfrm>
          <a:prstGeom prst="rect">
            <a:avLst/>
          </a:prstGeom>
        </p:spPr>
      </p:pic>
      <p:sp>
        <p:nvSpPr>
          <p:cNvPr id="3" name="TextBox 2">
            <a:extLst>
              <a:ext uri="{FF2B5EF4-FFF2-40B4-BE49-F238E27FC236}">
                <a16:creationId xmlns:a16="http://schemas.microsoft.com/office/drawing/2014/main" id="{5D4EDE2F-E41E-D994-9DD5-AAF7E6259304}"/>
              </a:ext>
            </a:extLst>
          </p:cNvPr>
          <p:cNvSpPr txBox="1"/>
          <p:nvPr/>
        </p:nvSpPr>
        <p:spPr>
          <a:xfrm>
            <a:off x="6473519" y="5846544"/>
            <a:ext cx="634690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00FFFE"/>
                </a:solidFill>
              </a:rPr>
              <a:t>Original research 2025. Rajiv et al</a:t>
            </a:r>
            <a:r>
              <a:rPr dirty="0">
                <a:solidFill>
                  <a:srgbClr val="00FFFE"/>
                </a:solidFill>
              </a:rPr>
              <a:t>​</a:t>
            </a:r>
            <a:endParaRPr lang="en-US" dirty="0">
              <a:solidFill>
                <a:srgbClr val="00FFFE"/>
              </a:solidFill>
              <a:ea typeface="Calibri"/>
              <a:cs typeface="Calibri"/>
            </a:endParaRPr>
          </a:p>
          <a:p>
            <a:pPr algn="ctr"/>
            <a:r>
              <a:rPr lang="en-US" dirty="0">
                <a:ea typeface="Calibri"/>
                <a:cs typeface="Calibri"/>
              </a:rPr>
              <a:t>- </a:t>
            </a:r>
            <a:r>
              <a:rPr lang="en-US" sz="1600" dirty="0">
                <a:ea typeface="Calibri"/>
                <a:cs typeface="Calibri"/>
              </a:rPr>
              <a:t>Journal of PEDIATRICS PERINATOLOGY AND CHILD HEALTH</a:t>
            </a:r>
          </a:p>
        </p:txBody>
      </p:sp>
      <p:pic>
        <p:nvPicPr>
          <p:cNvPr id="5" name="Picture 4">
            <a:extLst>
              <a:ext uri="{FF2B5EF4-FFF2-40B4-BE49-F238E27FC236}">
                <a16:creationId xmlns:a16="http://schemas.microsoft.com/office/drawing/2014/main" id="{E6E77169-E7A0-826E-430B-90D219E5A36B}"/>
              </a:ext>
            </a:extLst>
          </p:cNvPr>
          <p:cNvPicPr>
            <a:picLocks noChangeAspect="1"/>
          </p:cNvPicPr>
          <p:nvPr/>
        </p:nvPicPr>
        <p:blipFill>
          <a:blip r:embed="rId3"/>
          <a:srcRect l="2574" r="2502" b="3159"/>
          <a:stretch>
            <a:fillRect/>
          </a:stretch>
        </p:blipFill>
        <p:spPr>
          <a:xfrm>
            <a:off x="1025912" y="-1"/>
            <a:ext cx="9723864" cy="5648544"/>
          </a:xfrm>
          <a:prstGeom prst="rect">
            <a:avLst/>
          </a:prstGeom>
        </p:spPr>
      </p:pic>
    </p:spTree>
    <p:extLst>
      <p:ext uri="{BB962C8B-B14F-4D97-AF65-F5344CB8AC3E}">
        <p14:creationId xmlns:p14="http://schemas.microsoft.com/office/powerpoint/2010/main" val="1711021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8F686-F9E2-4F5E-99F0-3C93FE8C0E6A}"/>
              </a:ext>
            </a:extLst>
          </p:cNvPr>
          <p:cNvSpPr>
            <a:spLocks noGrp="1"/>
          </p:cNvSpPr>
          <p:nvPr>
            <p:ph type="title"/>
          </p:nvPr>
        </p:nvSpPr>
        <p:spPr/>
        <p:txBody>
          <a:bodyPr/>
          <a:lstStyle/>
          <a:p>
            <a:endParaRPr lang="en-GB"/>
          </a:p>
        </p:txBody>
      </p:sp>
      <p:pic>
        <p:nvPicPr>
          <p:cNvPr id="9" name="Content Placeholder 8">
            <a:extLst>
              <a:ext uri="{FF2B5EF4-FFF2-40B4-BE49-F238E27FC236}">
                <a16:creationId xmlns:a16="http://schemas.microsoft.com/office/drawing/2014/main" id="{9833C18B-E712-6A54-5728-FE3137E37678}"/>
              </a:ext>
            </a:extLst>
          </p:cNvPr>
          <p:cNvPicPr>
            <a:picLocks noGrp="1" noChangeAspect="1"/>
          </p:cNvPicPr>
          <p:nvPr>
            <p:ph idx="1"/>
          </p:nvPr>
        </p:nvPicPr>
        <p:blipFill>
          <a:blip r:embed="rId2"/>
          <a:srcRect l="9402" t="3694" r="13619" b="62749"/>
          <a:stretch>
            <a:fillRect/>
          </a:stretch>
        </p:blipFill>
        <p:spPr>
          <a:xfrm>
            <a:off x="2377675" y="57348"/>
            <a:ext cx="7017164" cy="1814784"/>
          </a:xfrm>
          <a:prstGeom prst="rect">
            <a:avLst/>
          </a:prstGeom>
        </p:spPr>
      </p:pic>
      <p:pic>
        <p:nvPicPr>
          <p:cNvPr id="3" name="Picture 2">
            <a:extLst>
              <a:ext uri="{FF2B5EF4-FFF2-40B4-BE49-F238E27FC236}">
                <a16:creationId xmlns:a16="http://schemas.microsoft.com/office/drawing/2014/main" id="{968C4FD8-E58A-13E0-2969-FFFD361CFBBF}"/>
              </a:ext>
            </a:extLst>
          </p:cNvPr>
          <p:cNvPicPr>
            <a:picLocks noChangeAspect="1"/>
          </p:cNvPicPr>
          <p:nvPr/>
        </p:nvPicPr>
        <p:blipFill>
          <a:blip r:embed="rId3"/>
          <a:srcRect t="12054" r="786" b="2322"/>
          <a:stretch>
            <a:fillRect/>
          </a:stretch>
        </p:blipFill>
        <p:spPr>
          <a:xfrm>
            <a:off x="977749" y="1869881"/>
            <a:ext cx="10236501" cy="4930771"/>
          </a:xfrm>
          <a:prstGeom prst="rect">
            <a:avLst/>
          </a:prstGeom>
        </p:spPr>
      </p:pic>
      <p:sp>
        <p:nvSpPr>
          <p:cNvPr id="4" name="TextBox 3">
            <a:extLst>
              <a:ext uri="{FF2B5EF4-FFF2-40B4-BE49-F238E27FC236}">
                <a16:creationId xmlns:a16="http://schemas.microsoft.com/office/drawing/2014/main" id="{3ABB515F-AAE1-A4C7-6791-B3D7E270A3C2}"/>
              </a:ext>
            </a:extLst>
          </p:cNvPr>
          <p:cNvSpPr txBox="1"/>
          <p:nvPr/>
        </p:nvSpPr>
        <p:spPr>
          <a:xfrm>
            <a:off x="3042488" y="1562104"/>
            <a:ext cx="5230476" cy="307777"/>
          </a:xfrm>
          <a:prstGeom prst="rect">
            <a:avLst/>
          </a:prstGeom>
          <a:solidFill>
            <a:srgbClr val="FF0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ea typeface="Calibri"/>
                <a:cs typeface="Calibri"/>
              </a:rPr>
              <a:t>Oral Sildenafil in Hypoxic Ischemic Encephalopathy   </a:t>
            </a:r>
            <a:r>
              <a:rPr lang="en-GB" sz="1400" dirty="0" err="1">
                <a:ea typeface="Calibri"/>
                <a:cs typeface="Calibri"/>
              </a:rPr>
              <a:t>J.Pediatrics</a:t>
            </a:r>
            <a:r>
              <a:rPr lang="en-GB" sz="1400" dirty="0">
                <a:ea typeface="Calibri"/>
                <a:cs typeface="Calibri"/>
              </a:rPr>
              <a:t> 2025</a:t>
            </a:r>
          </a:p>
        </p:txBody>
      </p:sp>
    </p:spTree>
    <p:extLst>
      <p:ext uri="{BB962C8B-B14F-4D97-AF65-F5344CB8AC3E}">
        <p14:creationId xmlns:p14="http://schemas.microsoft.com/office/powerpoint/2010/main" val="20067459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1A0FBA-817F-37D6-99FB-ED18EA0D65AD}"/>
              </a:ext>
            </a:extLst>
          </p:cNvPr>
          <p:cNvPicPr>
            <a:picLocks noChangeAspect="1"/>
          </p:cNvPicPr>
          <p:nvPr/>
        </p:nvPicPr>
        <p:blipFill>
          <a:blip r:embed="rId2"/>
          <a:stretch>
            <a:fillRect/>
          </a:stretch>
        </p:blipFill>
        <p:spPr>
          <a:xfrm>
            <a:off x="4160" y="0"/>
            <a:ext cx="3328715" cy="4427483"/>
          </a:xfrm>
          <a:prstGeom prst="rect">
            <a:avLst/>
          </a:prstGeom>
        </p:spPr>
      </p:pic>
      <p:sp>
        <p:nvSpPr>
          <p:cNvPr id="3" name="TextBox 2">
            <a:extLst>
              <a:ext uri="{FF2B5EF4-FFF2-40B4-BE49-F238E27FC236}">
                <a16:creationId xmlns:a16="http://schemas.microsoft.com/office/drawing/2014/main" id="{F0222CFE-DD1C-412A-4860-95119AC12CAA}"/>
              </a:ext>
            </a:extLst>
          </p:cNvPr>
          <p:cNvSpPr txBox="1"/>
          <p:nvPr/>
        </p:nvSpPr>
        <p:spPr>
          <a:xfrm>
            <a:off x="3323898" y="0"/>
            <a:ext cx="8868103" cy="72943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The evolution of assisted ventilation in newborn intensive care has made a unique paradigm shift. Noninvasive ventilation, a significant milestone in the 1970s, has made a comeback in the current decade. Newer methods of synchronization, gentle ventilation, and permissive hypercapnia using both invasive and noninvasive modes are the standard of care in neonatal intensive care today. This book is a Herculean attempt to standardize and optimize ventilatory care at the bedside. Each chapter is written by international experts in the field, hoping to ignite a path to the successful resolution of the pulmonary dysfunction, without lung and brain morbidity. Technologies of promise of the future are incorporated, and noninvasive monitoring and assessment are given significant emphasis. The neonatal intensivist is currently exposed to a huge arena of ever-evolving technologies. The bedside practitioner will find this book helpful in knowing the benefits and limitations of these technologies and support neonatal gas exchange without compromising neurodevelopmental outcome. More advanced technology is not always better. Simple techniques such as nasal CPAP with noninvasive monitoring have great outcomes in preterm and term infants with lung injury. This book gives great emphasis to this basic technology. The chapters are designed to evolve from the basics to applied physiology and graduate through the assisted ventilation technologies. A section on cardiac issues in respiratory care, nutritional support, and ancillary care is deliberately magnified for the intensivist to manage accurately and objectively a critical neonate with respiratory distress. This book with E-Book facilities of videos on critical chapters supplemented by lecture presentations would prove to be a handy and reliable bedside companion for all NICUs all over the world. The presentations and illustrations are provided to assist in education of a new generat</a:t>
            </a:r>
            <a:r>
              <a:rPr lang="en-US" dirty="0" err="1"/>
              <a:t>ion </a:t>
            </a:r>
            <a:r>
              <a:rPr lang="en-US" dirty="0"/>
              <a:t>of neonatal providers. We gratefully acknowledge the authors for contributing to these </a:t>
            </a:r>
            <a:r>
              <a:rPr lang="en-US" dirty="0" err="1"/>
              <a:t>chapters, and</a:t>
            </a:r>
            <a:r>
              <a:rPr lang="en-US" dirty="0"/>
              <a:t> providing videos and illustrations to enhance the book.</a:t>
            </a:r>
            <a:endParaRPr lang="en-US" dirty="0">
              <a:ea typeface="Calibri"/>
              <a:cs typeface="Calibri"/>
            </a:endParaRPr>
          </a:p>
          <a:p>
            <a:pPr algn="ctr"/>
            <a:endParaRPr lang="en-GB"/>
          </a:p>
        </p:txBody>
      </p:sp>
    </p:spTree>
    <p:extLst>
      <p:ext uri="{BB962C8B-B14F-4D97-AF65-F5344CB8AC3E}">
        <p14:creationId xmlns:p14="http://schemas.microsoft.com/office/powerpoint/2010/main" val="11408348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D352A0-1C40-F6A2-983A-F8556170B315}"/>
              </a:ext>
            </a:extLst>
          </p:cNvPr>
          <p:cNvPicPr>
            <a:picLocks noChangeAspect="1"/>
          </p:cNvPicPr>
          <p:nvPr/>
        </p:nvPicPr>
        <p:blipFill>
          <a:blip r:embed="rId2"/>
          <a:stretch>
            <a:fillRect/>
          </a:stretch>
        </p:blipFill>
        <p:spPr>
          <a:xfrm>
            <a:off x="-142218" y="168494"/>
            <a:ext cx="4409746" cy="6140012"/>
          </a:xfrm>
          <a:prstGeom prst="rect">
            <a:avLst/>
          </a:prstGeom>
        </p:spPr>
      </p:pic>
      <p:sp>
        <p:nvSpPr>
          <p:cNvPr id="3" name="TextBox 2">
            <a:extLst>
              <a:ext uri="{FF2B5EF4-FFF2-40B4-BE49-F238E27FC236}">
                <a16:creationId xmlns:a16="http://schemas.microsoft.com/office/drawing/2014/main" id="{5FBE7067-3DA5-D726-A2D7-4731376856CA}"/>
              </a:ext>
            </a:extLst>
          </p:cNvPr>
          <p:cNvSpPr txBox="1"/>
          <p:nvPr/>
        </p:nvSpPr>
        <p:spPr>
          <a:xfrm>
            <a:off x="3599793" y="170793"/>
            <a:ext cx="8579070" cy="67403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i="0" dirty="0">
                <a:latin typeface="lato"/>
                <a:ea typeface="lato"/>
                <a:cs typeface="lato"/>
              </a:rPr>
              <a:t>The incidence of low birth weight and prematurity remains high in many countries and neonatal mortality and morbidity continue to be major health resource problems. Respiratory disorders form a major chunk contributing to neonatal mortality. There remains an emergent need to streamline the health delivery into a three-tier system which is hospital-based, and the use of indigenous or </a:t>
            </a:r>
            <a:r>
              <a:rPr lang="en-US" sz="1600" b="0" i="0" dirty="0" err="1">
                <a:latin typeface="lato"/>
                <a:ea typeface="lato"/>
                <a:cs typeface="lato"/>
              </a:rPr>
              <a:t>low cost</a:t>
            </a:r>
            <a:r>
              <a:rPr lang="en-US" sz="1600" b="0" i="0" dirty="0">
                <a:latin typeface="lato"/>
                <a:ea typeface="lato"/>
                <a:cs typeface="lato"/>
              </a:rPr>
              <a:t> systems of respiratory assistance. Neonatal research is evolving day-by-day and a lot of advances have been made in the respiratory support of sick newborns. In the 1970s, Gregory by his principle of application of CPAP created a distinct awareness based on its singular impact in neonatal respiratory care. This initiated the innovative advances in the generation and delivery of CPAP. The concept of gentle ventilation and preservation of spontaneous breathing of infants made by Dr Jen Wung, Columbia University in the 1970s threw new light in the utility of CPAP in neonatal respiratory disorders. The impact of the ever-increasing cost of neonatal intensive care on the distribution of health resources must not be underestimated. In the current economic status of a country, it is important for professionals who deal with newborn infants to review their practices and identify ways and methods of providing effective care in a cost-effective manner. CPAP is the simplest, effective and economic way of respiratory support, which when practiced universally in a structured fashion, would save thousands of lives. It is a device of respiratory assistance suitable in all the countries where everyone cannot afford costly ventilation and surfactant. In this given scenario, every health care personnel dealing with newborn care should have a sound working knowledge of CPAP. These logistic implications made me to write this book. It is structured in such a way, to present the practical aspects of CPAP in a simple and user-friendly way. This book is intended to be used as a handbook by pediatricians and health care personnel who care for the neonates in a nontertiary institution. This book will serve the purpose of giving critical guidelines in the bedside management of CPAP to health care professionals dealing with neonatal respiratory care.</a:t>
            </a:r>
            <a:endParaRPr lang="en-US" sz="1600" dirty="0">
              <a:ea typeface="Calibri"/>
              <a:cs typeface="Calibri"/>
            </a:endParaRPr>
          </a:p>
          <a:p>
            <a:pPr algn="ctr"/>
            <a:endParaRPr lang="en-GB" sz="1600" dirty="0">
              <a:ea typeface="Calibri"/>
              <a:cs typeface="Calibri"/>
            </a:endParaRPr>
          </a:p>
        </p:txBody>
      </p:sp>
    </p:spTree>
    <p:extLst>
      <p:ext uri="{BB962C8B-B14F-4D97-AF65-F5344CB8AC3E}">
        <p14:creationId xmlns:p14="http://schemas.microsoft.com/office/powerpoint/2010/main" val="36330426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F1B695FB-AE97-E3D5-3242-1E0A9AA3CF75}"/>
              </a:ext>
            </a:extLst>
          </p:cNvPr>
          <p:cNvPicPr>
            <a:picLocks noGrp="1" noChangeAspect="1"/>
          </p:cNvPicPr>
          <p:nvPr>
            <p:ph idx="1"/>
          </p:nvPr>
        </p:nvPicPr>
        <p:blipFill>
          <a:blip r:embed="rId2"/>
          <a:srcRect l="3093" r="1" b="1"/>
          <a:stretch>
            <a:fillRect/>
          </a:stretch>
        </p:blipFill>
        <p:spPr>
          <a:xfrm>
            <a:off x="2559" y="1283"/>
            <a:ext cx="12191980" cy="6856718"/>
          </a:xfrm>
          <a:prstGeom prst="rect">
            <a:avLst/>
          </a:prstGeom>
        </p:spPr>
      </p:pic>
      <p:pic>
        <p:nvPicPr>
          <p:cNvPr id="5" name="Picture 4">
            <a:extLst>
              <a:ext uri="{FF2B5EF4-FFF2-40B4-BE49-F238E27FC236}">
                <a16:creationId xmlns:a16="http://schemas.microsoft.com/office/drawing/2014/main" id="{310D5F55-CDE9-DDC6-DBB4-A4719467CF3E}"/>
              </a:ext>
            </a:extLst>
          </p:cNvPr>
          <p:cNvPicPr>
            <a:picLocks noChangeAspect="1"/>
          </p:cNvPicPr>
          <p:nvPr/>
        </p:nvPicPr>
        <p:blipFill>
          <a:blip r:embed="rId3"/>
          <a:stretch>
            <a:fillRect/>
          </a:stretch>
        </p:blipFill>
        <p:spPr>
          <a:xfrm rot="2160000">
            <a:off x="6482923" y="1507330"/>
            <a:ext cx="1037269" cy="12477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2" name="TextBox 41">
            <a:extLst>
              <a:ext uri="{FF2B5EF4-FFF2-40B4-BE49-F238E27FC236}">
                <a16:creationId xmlns:a16="http://schemas.microsoft.com/office/drawing/2014/main" id="{4DB5C15B-7FBF-B5F5-1119-6B03A9AB68E6}"/>
              </a:ext>
            </a:extLst>
          </p:cNvPr>
          <p:cNvSpPr txBox="1"/>
          <p:nvPr/>
        </p:nvSpPr>
        <p:spPr>
          <a:xfrm>
            <a:off x="9845221" y="3658960"/>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ea typeface="Calibri"/>
                <a:cs typeface="Calibri"/>
              </a:rPr>
              <a:t>THANK</a:t>
            </a:r>
            <a:r>
              <a:rPr lang="en-GB" dirty="0">
                <a:solidFill>
                  <a:schemeClr val="bg1"/>
                </a:solidFill>
                <a:ea typeface="Calibri"/>
                <a:cs typeface="Calibri"/>
              </a:rPr>
              <a:t> </a:t>
            </a:r>
            <a:r>
              <a:rPr lang="en-GB" dirty="0">
                <a:ea typeface="Calibri"/>
                <a:cs typeface="Calibri"/>
              </a:rPr>
              <a:t>YOU!</a:t>
            </a:r>
          </a:p>
        </p:txBody>
      </p:sp>
      <p:sp>
        <p:nvSpPr>
          <p:cNvPr id="43" name="TextBox 42">
            <a:extLst>
              <a:ext uri="{FF2B5EF4-FFF2-40B4-BE49-F238E27FC236}">
                <a16:creationId xmlns:a16="http://schemas.microsoft.com/office/drawing/2014/main" id="{26F2A0F9-A598-22DA-C54D-EF92F9835222}"/>
              </a:ext>
            </a:extLst>
          </p:cNvPr>
          <p:cNvSpPr txBox="1"/>
          <p:nvPr/>
        </p:nvSpPr>
        <p:spPr>
          <a:xfrm>
            <a:off x="326438" y="1437637"/>
            <a:ext cx="3742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ea typeface="Calibri"/>
                <a:cs typeface="Calibri"/>
              </a:rPr>
              <a:t>Posterior tibial pulsation gives a clue to  complex interactions  in PPHN  </a:t>
            </a:r>
          </a:p>
        </p:txBody>
      </p:sp>
      <p:sp>
        <p:nvSpPr>
          <p:cNvPr id="2" name="TextBox 1">
            <a:extLst>
              <a:ext uri="{FF2B5EF4-FFF2-40B4-BE49-F238E27FC236}">
                <a16:creationId xmlns:a16="http://schemas.microsoft.com/office/drawing/2014/main" id="{45341A4B-624B-B16C-93FF-2DA65634BCE3}"/>
              </a:ext>
            </a:extLst>
          </p:cNvPr>
          <p:cNvSpPr txBox="1"/>
          <p:nvPr/>
        </p:nvSpPr>
        <p:spPr>
          <a:xfrm>
            <a:off x="326571" y="119880"/>
            <a:ext cx="364931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ea typeface="Calibri"/>
                <a:cs typeface="Calibri"/>
              </a:rPr>
              <a:t>Our Unit use INO reduced by 80 percent in two decades.</a:t>
            </a:r>
            <a:endParaRPr lang="en-US" sz="1600">
              <a:ea typeface="Calibri"/>
              <a:cs typeface="Calibri"/>
            </a:endParaRPr>
          </a:p>
        </p:txBody>
      </p:sp>
      <p:sp>
        <p:nvSpPr>
          <p:cNvPr id="3" name="TextBox 2">
            <a:extLst>
              <a:ext uri="{FF2B5EF4-FFF2-40B4-BE49-F238E27FC236}">
                <a16:creationId xmlns:a16="http://schemas.microsoft.com/office/drawing/2014/main" id="{BA0374C6-A92A-24BD-EDD9-290B264DDA00}"/>
              </a:ext>
            </a:extLst>
          </p:cNvPr>
          <p:cNvSpPr txBox="1"/>
          <p:nvPr/>
        </p:nvSpPr>
        <p:spPr>
          <a:xfrm>
            <a:off x="327050" y="3042180"/>
            <a:ext cx="2991209"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ea typeface="Calibri"/>
                <a:cs typeface="Calibri"/>
              </a:rPr>
              <a:t>Sildenafil Neurodevelopmental outcome outstanding</a:t>
            </a:r>
            <a:r>
              <a:rPr lang="en-US" dirty="0">
                <a:ea typeface="Calibri"/>
                <a:cs typeface="Calibri"/>
              </a:rPr>
              <a:t> </a:t>
            </a:r>
            <a:endParaRPr lang="en-US" dirty="0"/>
          </a:p>
        </p:txBody>
      </p:sp>
      <p:sp>
        <p:nvSpPr>
          <p:cNvPr id="6" name="TextBox 5">
            <a:extLst>
              <a:ext uri="{FF2B5EF4-FFF2-40B4-BE49-F238E27FC236}">
                <a16:creationId xmlns:a16="http://schemas.microsoft.com/office/drawing/2014/main" id="{E066E9E8-A33E-38BF-6476-DD4C0515170F}"/>
              </a:ext>
            </a:extLst>
          </p:cNvPr>
          <p:cNvSpPr txBox="1"/>
          <p:nvPr/>
        </p:nvSpPr>
        <p:spPr>
          <a:xfrm>
            <a:off x="325030" y="2468541"/>
            <a:ext cx="324640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ea typeface="Calibri"/>
                <a:cs typeface="Calibri"/>
              </a:rPr>
              <a:t>Don’t bash the lung  Wung 1985</a:t>
            </a:r>
            <a:endParaRPr lang="en-GB" sz="1600">
              <a:ea typeface="Calibri"/>
              <a:cs typeface="Calibri"/>
            </a:endParaRPr>
          </a:p>
        </p:txBody>
      </p:sp>
    </p:spTree>
    <p:extLst>
      <p:ext uri="{BB962C8B-B14F-4D97-AF65-F5344CB8AC3E}">
        <p14:creationId xmlns:p14="http://schemas.microsoft.com/office/powerpoint/2010/main" val="18083654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6BF47BD-DB8D-4367-B0B5-D4A6D1A32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D2A542E6-1924-4FE2-89D1-3CB19468C1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1F353183-2147-472B-AD7D-4A085FF6A4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AAA42C8-A082-4DFD-A5F3-FC9EF825B1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itle 1">
            <a:extLst>
              <a:ext uri="{FF2B5EF4-FFF2-40B4-BE49-F238E27FC236}">
                <a16:creationId xmlns:a16="http://schemas.microsoft.com/office/drawing/2014/main" id="{B69750AE-9363-3C6B-DD2A-C314CA80A5FC}"/>
              </a:ext>
            </a:extLst>
          </p:cNvPr>
          <p:cNvSpPr>
            <a:spLocks noGrp="1"/>
          </p:cNvSpPr>
          <p:nvPr>
            <p:ph type="title"/>
          </p:nvPr>
        </p:nvSpPr>
        <p:spPr>
          <a:xfrm>
            <a:off x="1090613" y="1018723"/>
            <a:ext cx="2952750" cy="825951"/>
          </a:xfrm>
        </p:spPr>
        <p:txBody>
          <a:bodyPr anchor="t">
            <a:normAutofit/>
          </a:bodyPr>
          <a:lstStyle/>
          <a:p>
            <a:endParaRPr lang="en-GB" sz="2200"/>
          </a:p>
        </p:txBody>
      </p:sp>
      <p:sp>
        <p:nvSpPr>
          <p:cNvPr id="8" name="Content Placeholder 7">
            <a:extLst>
              <a:ext uri="{FF2B5EF4-FFF2-40B4-BE49-F238E27FC236}">
                <a16:creationId xmlns:a16="http://schemas.microsoft.com/office/drawing/2014/main" id="{9E41D849-6B3E-98EA-8025-BC214ECFEC95}"/>
              </a:ext>
            </a:extLst>
          </p:cNvPr>
          <p:cNvSpPr>
            <a:spLocks noGrp="1"/>
          </p:cNvSpPr>
          <p:nvPr>
            <p:ph idx="1"/>
          </p:nvPr>
        </p:nvSpPr>
        <p:spPr>
          <a:xfrm>
            <a:off x="1090613" y="2059200"/>
            <a:ext cx="2952750" cy="3783015"/>
          </a:xfrm>
        </p:spPr>
        <p:txBody>
          <a:bodyPr anchor="t">
            <a:normAutofit/>
          </a:bodyPr>
          <a:lstStyle/>
          <a:p>
            <a:endParaRPr lang="en-US" sz="2000">
              <a:solidFill>
                <a:schemeClr val="tx1">
                  <a:alpha val="60000"/>
                </a:schemeClr>
              </a:solidFill>
            </a:endParaRPr>
          </a:p>
        </p:txBody>
      </p:sp>
      <p:pic>
        <p:nvPicPr>
          <p:cNvPr id="4" name="Content Placeholder 3">
            <a:extLst>
              <a:ext uri="{FF2B5EF4-FFF2-40B4-BE49-F238E27FC236}">
                <a16:creationId xmlns:a16="http://schemas.microsoft.com/office/drawing/2014/main" id="{6C445B66-E71C-F1F2-B44A-65982469EB9B}"/>
              </a:ext>
            </a:extLst>
          </p:cNvPr>
          <p:cNvPicPr>
            <a:picLocks noChangeAspect="1"/>
          </p:cNvPicPr>
          <p:nvPr/>
        </p:nvPicPr>
        <p:blipFill>
          <a:blip r:embed="rId2"/>
          <a:srcRect t="1742" r="-3" b="-3"/>
          <a:stretch>
            <a:fillRect/>
          </a:stretch>
        </p:blipFill>
        <p:spPr>
          <a:xfrm>
            <a:off x="4616030" y="1089025"/>
            <a:ext cx="6480175" cy="4679950"/>
          </a:xfrm>
          <a:prstGeom prst="rect">
            <a:avLst/>
          </a:prstGeom>
          <a:effectLst>
            <a:outerShdw blurRad="508000" dist="101600" dir="5400000" algn="tl" rotWithShape="0">
              <a:prstClr val="black">
                <a:alpha val="10000"/>
              </a:prstClr>
            </a:outerShdw>
          </a:effectLst>
        </p:spPr>
      </p:pic>
      <p:sp>
        <p:nvSpPr>
          <p:cNvPr id="6" name="Rectangle 5">
            <a:extLst>
              <a:ext uri="{FF2B5EF4-FFF2-40B4-BE49-F238E27FC236}">
                <a16:creationId xmlns:a16="http://schemas.microsoft.com/office/drawing/2014/main" id="{7F385968-03A8-873B-621E-49376D68E711}"/>
              </a:ext>
            </a:extLst>
          </p:cNvPr>
          <p:cNvSpPr/>
          <p:nvPr/>
        </p:nvSpPr>
        <p:spPr>
          <a:xfrm>
            <a:off x="4619882" y="4122963"/>
            <a:ext cx="6474688" cy="1503588"/>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545F5BA-F216-7DF0-ED2E-DCB876B58A50}"/>
              </a:ext>
            </a:extLst>
          </p:cNvPr>
          <p:cNvSpPr txBox="1"/>
          <p:nvPr/>
        </p:nvSpPr>
        <p:spPr>
          <a:xfrm>
            <a:off x="5021035" y="4354285"/>
            <a:ext cx="745897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chemeClr val="bg1"/>
                </a:solidFill>
                <a:ea typeface="Calibri"/>
                <a:cs typeface="Calibri"/>
              </a:rPr>
              <a:t>CPAP /IMV.         SIMV /HFO     </a:t>
            </a:r>
            <a:r>
              <a:rPr lang="en-GB" dirty="0">
                <a:solidFill>
                  <a:srgbClr val="0070C0"/>
                </a:solidFill>
                <a:ea typeface="Calibri"/>
                <a:cs typeface="Calibri"/>
              </a:rPr>
              <a:t>TH.</a:t>
            </a:r>
            <a:r>
              <a:rPr lang="en-GB" dirty="0">
                <a:solidFill>
                  <a:schemeClr val="bg1"/>
                </a:solidFill>
                <a:ea typeface="Calibri"/>
                <a:cs typeface="Calibri"/>
              </a:rPr>
              <a:t>      NSIMV   NHFO VG</a:t>
            </a:r>
          </a:p>
          <a:p>
            <a:r>
              <a:rPr lang="en-GB" dirty="0">
                <a:solidFill>
                  <a:schemeClr val="bg1"/>
                </a:solidFill>
                <a:ea typeface="Calibri"/>
                <a:cs typeface="Calibri"/>
              </a:rPr>
              <a:t>                                                       </a:t>
            </a:r>
            <a:r>
              <a:rPr lang="en-GB" dirty="0">
                <a:solidFill>
                  <a:srgbClr val="0070C0"/>
                </a:solidFill>
                <a:ea typeface="Calibri"/>
                <a:cs typeface="Calibri"/>
              </a:rPr>
              <a:t>Sildenafil </a:t>
            </a:r>
            <a:r>
              <a:rPr lang="en-GB" dirty="0">
                <a:solidFill>
                  <a:schemeClr val="bg1"/>
                </a:solidFill>
                <a:ea typeface="Calibri"/>
                <a:cs typeface="Calibri"/>
              </a:rPr>
              <a:t> </a:t>
            </a:r>
          </a:p>
        </p:txBody>
      </p:sp>
      <p:sp>
        <p:nvSpPr>
          <p:cNvPr id="10" name="Rectangle 9">
            <a:extLst>
              <a:ext uri="{FF2B5EF4-FFF2-40B4-BE49-F238E27FC236}">
                <a16:creationId xmlns:a16="http://schemas.microsoft.com/office/drawing/2014/main" id="{1AFB3472-9199-70D7-99E0-E99853DC73A6}"/>
              </a:ext>
            </a:extLst>
          </p:cNvPr>
          <p:cNvSpPr/>
          <p:nvPr/>
        </p:nvSpPr>
        <p:spPr>
          <a:xfrm>
            <a:off x="4673797" y="1301405"/>
            <a:ext cx="2732981" cy="468419"/>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ea typeface="Calibri"/>
                <a:cs typeface="Calibri"/>
              </a:rPr>
              <a:t>NEUNE</a:t>
            </a:r>
            <a:endParaRPr lang="en-GB" dirty="0"/>
          </a:p>
        </p:txBody>
      </p:sp>
      <p:sp>
        <p:nvSpPr>
          <p:cNvPr id="16" name="TextBox 15">
            <a:extLst>
              <a:ext uri="{FF2B5EF4-FFF2-40B4-BE49-F238E27FC236}">
                <a16:creationId xmlns:a16="http://schemas.microsoft.com/office/drawing/2014/main" id="{D6305333-891E-B50F-4880-816EAB63BBDE}"/>
              </a:ext>
            </a:extLst>
          </p:cNvPr>
          <p:cNvSpPr txBox="1"/>
          <p:nvPr/>
        </p:nvSpPr>
        <p:spPr>
          <a:xfrm>
            <a:off x="4675465" y="1343897"/>
            <a:ext cx="738349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err="1">
                <a:ea typeface="Calibri"/>
                <a:cs typeface="Calibri"/>
              </a:rPr>
              <a:t>Ion</a:t>
            </a:r>
            <a:r>
              <a:rPr lang="en-GB" dirty="0" err="1">
                <a:solidFill>
                  <a:schemeClr val="bg1"/>
                </a:solidFill>
                <a:ea typeface="Calibri"/>
                <a:cs typeface="Calibri"/>
              </a:rPr>
              <a:t>Ventilation</a:t>
            </a:r>
            <a:r>
              <a:rPr lang="en-GB" dirty="0">
                <a:solidFill>
                  <a:schemeClr val="bg1"/>
                </a:solidFill>
                <a:ea typeface="Calibri"/>
                <a:cs typeface="Calibri"/>
              </a:rPr>
              <a:t>  @Neurprotection </a:t>
            </a:r>
            <a:endParaRPr lang="en-US" dirty="0">
              <a:solidFill>
                <a:schemeClr val="bg1"/>
              </a:solidFill>
              <a:ea typeface="Calibri"/>
              <a:cs typeface="Calibri"/>
            </a:endParaRPr>
          </a:p>
        </p:txBody>
      </p:sp>
    </p:spTree>
    <p:extLst>
      <p:ext uri="{BB962C8B-B14F-4D97-AF65-F5344CB8AC3E}">
        <p14:creationId xmlns:p14="http://schemas.microsoft.com/office/powerpoint/2010/main" val="2121127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p:bldP spid="10" grpId="0" animBg="1"/>
      <p:bldP spid="1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3452"/>
            <a:ext cx="10515600" cy="1325563"/>
          </a:xfrm>
        </p:spPr>
        <p:txBody>
          <a:bodyPr/>
          <a:lstStyle/>
          <a:p>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690688"/>
            <a:ext cx="5818474" cy="4351338"/>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8475" y="1690688"/>
            <a:ext cx="6373525" cy="4351338"/>
          </a:xfrm>
          <a:prstGeom prst="rect">
            <a:avLst/>
          </a:prstGeom>
        </p:spPr>
      </p:pic>
      <p:sp>
        <p:nvSpPr>
          <p:cNvPr id="6" name="Title 1"/>
          <p:cNvSpPr txBox="1">
            <a:spLocks/>
          </p:cNvSpPr>
          <p:nvPr/>
        </p:nvSpPr>
        <p:spPr>
          <a:xfrm>
            <a:off x="1" y="0"/>
            <a:ext cx="12191998" cy="1362281"/>
          </a:xfrm>
          <a:prstGeom prst="rect">
            <a:avLst/>
          </a:prstGeom>
          <a:solidFill>
            <a:srgbClr val="FF0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               Sildenafil in PPHN – Where Do We Stand</a:t>
            </a:r>
          </a:p>
        </p:txBody>
      </p:sp>
      <p:sp>
        <p:nvSpPr>
          <p:cNvPr id="7" name="TextBox 6"/>
          <p:cNvSpPr txBox="1"/>
          <p:nvPr/>
        </p:nvSpPr>
        <p:spPr>
          <a:xfrm>
            <a:off x="7495309" y="6370433"/>
            <a:ext cx="3256917" cy="369332"/>
          </a:xfrm>
          <a:prstGeom prst="rect">
            <a:avLst/>
          </a:prstGeom>
          <a:noFill/>
        </p:spPr>
        <p:txBody>
          <a:bodyPr wrap="none" rtlCol="0">
            <a:spAutoFit/>
          </a:bodyPr>
          <a:lstStyle/>
          <a:p>
            <a:r>
              <a:rPr lang="en-US" dirty="0">
                <a:solidFill>
                  <a:srgbClr val="00B0F0"/>
                </a:solidFill>
              </a:rPr>
              <a:t>Frontiers in Pediatrics ,JULY 2020</a:t>
            </a:r>
          </a:p>
        </p:txBody>
      </p:sp>
    </p:spTree>
    <p:extLst>
      <p:ext uri="{BB962C8B-B14F-4D97-AF65-F5344CB8AC3E}">
        <p14:creationId xmlns:p14="http://schemas.microsoft.com/office/powerpoint/2010/main" val="1669776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97D1D-C07F-CB9F-709B-8F383877793C}"/>
            </a:ext>
          </a:extLst>
        </p:cNvPr>
        <p:cNvGrpSpPr/>
        <p:nvPr/>
      </p:nvGrpSpPr>
      <p:grpSpPr>
        <a:xfrm>
          <a:off x="0" y="0"/>
          <a:ext cx="0" cy="0"/>
          <a:chOff x="0" y="0"/>
          <a:chExt cx="0" cy="0"/>
        </a:xfrm>
      </p:grpSpPr>
      <p:pic>
        <p:nvPicPr>
          <p:cNvPr id="116" name="Picture 115">
            <a:extLst>
              <a:ext uri="{FF2B5EF4-FFF2-40B4-BE49-F238E27FC236}">
                <a16:creationId xmlns:a16="http://schemas.microsoft.com/office/drawing/2014/main" id="{AAC5FAE0-922A-C54E-75CB-F5DA7339C60C}"/>
              </a:ext>
            </a:extLst>
          </p:cNvPr>
          <p:cNvPicPr>
            <a:picLocks noChangeAspect="1"/>
          </p:cNvPicPr>
          <p:nvPr/>
        </p:nvPicPr>
        <p:blipFill>
          <a:blip r:embed="rId3"/>
          <a:stretch>
            <a:fillRect/>
          </a:stretch>
        </p:blipFill>
        <p:spPr>
          <a:xfrm>
            <a:off x="7444068" y="5180789"/>
            <a:ext cx="3664493" cy="1631031"/>
          </a:xfrm>
          <a:prstGeom prst="rect">
            <a:avLst/>
          </a:prstGeom>
          <a:ln>
            <a:solidFill>
              <a:schemeClr val="tx1"/>
            </a:solidFill>
          </a:ln>
        </p:spPr>
      </p:pic>
      <p:sp>
        <p:nvSpPr>
          <p:cNvPr id="2" name="Rounded Rectangle 1">
            <a:extLst>
              <a:ext uri="{FF2B5EF4-FFF2-40B4-BE49-F238E27FC236}">
                <a16:creationId xmlns:a16="http://schemas.microsoft.com/office/drawing/2014/main" id="{98B6EEC0-8E46-C90E-88E8-6431EE5EDC34}"/>
              </a:ext>
            </a:extLst>
          </p:cNvPr>
          <p:cNvSpPr/>
          <p:nvPr/>
        </p:nvSpPr>
        <p:spPr>
          <a:xfrm>
            <a:off x="3486254" y="255802"/>
            <a:ext cx="2365248" cy="573024"/>
          </a:xfrm>
          <a:prstGeom prst="roundRect">
            <a:avLst/>
          </a:prstGeom>
          <a:solidFill>
            <a:srgbClr val="00B0F0"/>
          </a:solid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rgbClr val="FFC000"/>
                </a:solidFill>
              </a:rPr>
              <a:t>       </a:t>
            </a:r>
            <a:r>
              <a:rPr lang="en-US" b="1" dirty="0">
                <a:solidFill>
                  <a:srgbClr val="FFFF00"/>
                </a:solidFill>
              </a:rPr>
              <a:t>Vent optimize</a:t>
            </a:r>
          </a:p>
        </p:txBody>
      </p:sp>
      <p:sp>
        <p:nvSpPr>
          <p:cNvPr id="3" name="Rounded Rectangle 2">
            <a:extLst>
              <a:ext uri="{FF2B5EF4-FFF2-40B4-BE49-F238E27FC236}">
                <a16:creationId xmlns:a16="http://schemas.microsoft.com/office/drawing/2014/main" id="{1008CCB2-0181-1961-CF75-972BD6A91471}"/>
              </a:ext>
            </a:extLst>
          </p:cNvPr>
          <p:cNvSpPr/>
          <p:nvPr/>
        </p:nvSpPr>
        <p:spPr>
          <a:xfrm>
            <a:off x="3271838" y="974621"/>
            <a:ext cx="2761391" cy="658368"/>
          </a:xfrm>
          <a:prstGeom prst="roundRect">
            <a:avLst/>
          </a:prstGeom>
          <a:solidFill>
            <a:schemeClr val="accent4">
              <a:lumMod val="60000"/>
              <a:lumOff val="40000"/>
            </a:schemeClr>
          </a:solidFill>
          <a:ln>
            <a:solidFill>
              <a:schemeClr val="accent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Intravascular volume</a:t>
            </a:r>
          </a:p>
        </p:txBody>
      </p:sp>
      <p:sp>
        <p:nvSpPr>
          <p:cNvPr id="4" name="Rounded Rectangle 3">
            <a:extLst>
              <a:ext uri="{FF2B5EF4-FFF2-40B4-BE49-F238E27FC236}">
                <a16:creationId xmlns:a16="http://schemas.microsoft.com/office/drawing/2014/main" id="{2891E8A8-239F-4FA4-F940-B40A7C13624D}"/>
              </a:ext>
            </a:extLst>
          </p:cNvPr>
          <p:cNvSpPr/>
          <p:nvPr/>
        </p:nvSpPr>
        <p:spPr>
          <a:xfrm>
            <a:off x="3962414" y="2529640"/>
            <a:ext cx="3143853" cy="565833"/>
          </a:xfrm>
          <a:prstGeom prst="roundRect">
            <a:avLst/>
          </a:prstGeom>
          <a:solidFill>
            <a:srgbClr val="92D050"/>
          </a:solidFill>
          <a:ln>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a:t>SILDENAFIL(oral)</a:t>
            </a:r>
            <a:r>
              <a:rPr lang="en-US"/>
              <a:t> </a:t>
            </a:r>
            <a:r>
              <a:rPr lang="en-US" dirty="0"/>
              <a:t>1mg/kg </a:t>
            </a:r>
          </a:p>
          <a:p>
            <a:pPr algn="ctr"/>
            <a:r>
              <a:rPr lang="en-US" dirty="0"/>
              <a:t>f/b 2mg/kg after 3 doses</a:t>
            </a:r>
          </a:p>
        </p:txBody>
      </p:sp>
      <p:sp>
        <p:nvSpPr>
          <p:cNvPr id="5" name="Rounded Rectangle 4">
            <a:extLst>
              <a:ext uri="{FF2B5EF4-FFF2-40B4-BE49-F238E27FC236}">
                <a16:creationId xmlns:a16="http://schemas.microsoft.com/office/drawing/2014/main" id="{E3B0A64D-E24B-B6C3-0350-F85DA688A879}"/>
              </a:ext>
            </a:extLst>
          </p:cNvPr>
          <p:cNvSpPr/>
          <p:nvPr/>
        </p:nvSpPr>
        <p:spPr>
          <a:xfrm>
            <a:off x="6741292" y="3151134"/>
            <a:ext cx="2627815" cy="279340"/>
          </a:xfrm>
          <a:prstGeom prst="roundRect">
            <a:avLst/>
          </a:prstGeom>
          <a:ln>
            <a:solidFill>
              <a:schemeClr val="accent3">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a:t>Serum sildenafil level &gt;40mg/ml</a:t>
            </a:r>
          </a:p>
        </p:txBody>
      </p:sp>
      <p:sp>
        <p:nvSpPr>
          <p:cNvPr id="6" name="Rounded Rectangle 5">
            <a:extLst>
              <a:ext uri="{FF2B5EF4-FFF2-40B4-BE49-F238E27FC236}">
                <a16:creationId xmlns:a16="http://schemas.microsoft.com/office/drawing/2014/main" id="{4F0AC3D1-E757-CE92-88D4-4B5464BBA085}"/>
              </a:ext>
            </a:extLst>
          </p:cNvPr>
          <p:cNvSpPr/>
          <p:nvPr/>
        </p:nvSpPr>
        <p:spPr>
          <a:xfrm>
            <a:off x="2248346" y="4314305"/>
            <a:ext cx="2555515" cy="493011"/>
          </a:xfrm>
          <a:prstGeom prst="roundRect">
            <a:avLst/>
          </a:prstGeom>
          <a:solidFill>
            <a:srgbClr val="7030A0"/>
          </a:solidFill>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rgbClr val="FFFF00"/>
                </a:solidFill>
              </a:rPr>
              <a:t>LV dysfunction</a:t>
            </a:r>
          </a:p>
        </p:txBody>
      </p:sp>
      <p:sp>
        <p:nvSpPr>
          <p:cNvPr id="7" name="Rounded Rectangle 6">
            <a:extLst>
              <a:ext uri="{FF2B5EF4-FFF2-40B4-BE49-F238E27FC236}">
                <a16:creationId xmlns:a16="http://schemas.microsoft.com/office/drawing/2014/main" id="{60C1801E-FCF8-A8F6-5347-700A0F5BD807}"/>
              </a:ext>
            </a:extLst>
          </p:cNvPr>
          <p:cNvSpPr/>
          <p:nvPr/>
        </p:nvSpPr>
        <p:spPr>
          <a:xfrm>
            <a:off x="7037565" y="4313634"/>
            <a:ext cx="2861388" cy="495780"/>
          </a:xfrm>
          <a:prstGeom prst="roundRect">
            <a:avLst/>
          </a:prstGeom>
          <a:solidFill>
            <a:srgbClr val="FFC000"/>
          </a:solidFill>
          <a:ln>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No  LV dysfunction</a:t>
            </a:r>
          </a:p>
        </p:txBody>
      </p:sp>
      <p:sp>
        <p:nvSpPr>
          <p:cNvPr id="8" name="TextBox 7">
            <a:extLst>
              <a:ext uri="{FF2B5EF4-FFF2-40B4-BE49-F238E27FC236}">
                <a16:creationId xmlns:a16="http://schemas.microsoft.com/office/drawing/2014/main" id="{BB14E2CC-4034-2017-15A8-019D53DC6CF1}"/>
              </a:ext>
            </a:extLst>
          </p:cNvPr>
          <p:cNvSpPr txBox="1"/>
          <p:nvPr/>
        </p:nvSpPr>
        <p:spPr>
          <a:xfrm>
            <a:off x="5983821" y="401681"/>
            <a:ext cx="1172757" cy="369332"/>
          </a:xfrm>
          <a:prstGeom prst="rect">
            <a:avLst/>
          </a:prstGeom>
          <a:noFill/>
        </p:spPr>
        <p:txBody>
          <a:bodyPr wrap="none" rtlCol="0">
            <a:spAutoFit/>
          </a:bodyPr>
          <a:lstStyle/>
          <a:p>
            <a:r>
              <a:rPr lang="en-US" dirty="0"/>
              <a:t>PEEP/MAP</a:t>
            </a:r>
          </a:p>
        </p:txBody>
      </p:sp>
      <p:cxnSp>
        <p:nvCxnSpPr>
          <p:cNvPr id="10" name="Straight Arrow Connector 9">
            <a:extLst>
              <a:ext uri="{FF2B5EF4-FFF2-40B4-BE49-F238E27FC236}">
                <a16:creationId xmlns:a16="http://schemas.microsoft.com/office/drawing/2014/main" id="{B0470313-8FB8-1E93-5864-B62043E00557}"/>
              </a:ext>
            </a:extLst>
          </p:cNvPr>
          <p:cNvCxnSpPr>
            <a:cxnSpLocks/>
            <a:stCxn id="8" idx="3"/>
          </p:cNvCxnSpPr>
          <p:nvPr/>
        </p:nvCxnSpPr>
        <p:spPr>
          <a:xfrm>
            <a:off x="7156578" y="586347"/>
            <a:ext cx="794418" cy="19127"/>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2E1291F-C292-B26C-85B0-732E97BC077F}"/>
              </a:ext>
            </a:extLst>
          </p:cNvPr>
          <p:cNvSpPr txBox="1"/>
          <p:nvPr/>
        </p:nvSpPr>
        <p:spPr>
          <a:xfrm>
            <a:off x="8143875" y="426720"/>
            <a:ext cx="675891" cy="430887"/>
          </a:xfrm>
          <a:prstGeom prst="rect">
            <a:avLst/>
          </a:prstGeom>
          <a:noFill/>
        </p:spPr>
        <p:txBody>
          <a:bodyPr wrap="none" rtlCol="0">
            <a:spAutoFit/>
          </a:bodyPr>
          <a:lstStyle/>
          <a:p>
            <a:r>
              <a:rPr lang="en-US" sz="2200" dirty="0"/>
              <a:t>HFO</a:t>
            </a:r>
          </a:p>
        </p:txBody>
      </p:sp>
      <p:cxnSp>
        <p:nvCxnSpPr>
          <p:cNvPr id="13" name="Straight Arrow Connector 12">
            <a:extLst>
              <a:ext uri="{FF2B5EF4-FFF2-40B4-BE49-F238E27FC236}">
                <a16:creationId xmlns:a16="http://schemas.microsoft.com/office/drawing/2014/main" id="{3D428A66-F2A5-0057-274D-5C7997CB0B7F}"/>
              </a:ext>
            </a:extLst>
          </p:cNvPr>
          <p:cNvCxnSpPr>
            <a:cxnSpLocks/>
          </p:cNvCxnSpPr>
          <p:nvPr/>
        </p:nvCxnSpPr>
        <p:spPr>
          <a:xfrm flipV="1">
            <a:off x="6096000" y="675025"/>
            <a:ext cx="1621536" cy="653903"/>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E19EFD0-0BA5-3766-7F56-0F719B348A95}"/>
              </a:ext>
            </a:extLst>
          </p:cNvPr>
          <p:cNvSpPr txBox="1"/>
          <p:nvPr/>
        </p:nvSpPr>
        <p:spPr>
          <a:xfrm>
            <a:off x="6778239" y="1120932"/>
            <a:ext cx="1172757" cy="646331"/>
          </a:xfrm>
          <a:prstGeom prst="rect">
            <a:avLst/>
          </a:prstGeom>
          <a:noFill/>
        </p:spPr>
        <p:txBody>
          <a:bodyPr wrap="square" rtlCol="0">
            <a:spAutoFit/>
          </a:bodyPr>
          <a:lstStyle/>
          <a:p>
            <a:r>
              <a:rPr lang="en-US" dirty="0"/>
              <a:t>MAP&gt;12                     </a:t>
            </a:r>
            <a:r>
              <a:rPr lang="en-US" dirty="0">
                <a:solidFill>
                  <a:schemeClr val="bg1"/>
                </a:solidFill>
              </a:rPr>
              <a:t>\</a:t>
            </a:r>
            <a:r>
              <a:rPr lang="en-US" dirty="0"/>
              <a:t>CVP&lt;5</a:t>
            </a:r>
          </a:p>
        </p:txBody>
      </p:sp>
      <p:sp>
        <p:nvSpPr>
          <p:cNvPr id="16" name="TextBox 15">
            <a:extLst>
              <a:ext uri="{FF2B5EF4-FFF2-40B4-BE49-F238E27FC236}">
                <a16:creationId xmlns:a16="http://schemas.microsoft.com/office/drawing/2014/main" id="{5F3F95BE-7209-2051-4EA5-1E36E2A830E8}"/>
              </a:ext>
            </a:extLst>
          </p:cNvPr>
          <p:cNvSpPr txBox="1"/>
          <p:nvPr/>
        </p:nvSpPr>
        <p:spPr>
          <a:xfrm>
            <a:off x="3263121" y="1600612"/>
            <a:ext cx="1979581" cy="276999"/>
          </a:xfrm>
          <a:prstGeom prst="rect">
            <a:avLst/>
          </a:prstGeom>
          <a:noFill/>
        </p:spPr>
        <p:txBody>
          <a:bodyPr wrap="none" rtlCol="0">
            <a:spAutoFit/>
          </a:bodyPr>
          <a:lstStyle/>
          <a:p>
            <a:r>
              <a:rPr lang="en-US" sz="1200" b="1" u="sng" baseline="30000" dirty="0"/>
              <a:t>#</a:t>
            </a:r>
            <a:r>
              <a:rPr lang="en-US" sz="1200" b="1" u="sng" dirty="0"/>
              <a:t>Targeted invasive BP values</a:t>
            </a:r>
          </a:p>
        </p:txBody>
      </p:sp>
      <p:sp>
        <p:nvSpPr>
          <p:cNvPr id="17" name="TextBox 16">
            <a:extLst>
              <a:ext uri="{FF2B5EF4-FFF2-40B4-BE49-F238E27FC236}">
                <a16:creationId xmlns:a16="http://schemas.microsoft.com/office/drawing/2014/main" id="{90B8A2B9-2649-233B-2AB9-A1B8B62E3719}"/>
              </a:ext>
            </a:extLst>
          </p:cNvPr>
          <p:cNvSpPr txBox="1"/>
          <p:nvPr/>
        </p:nvSpPr>
        <p:spPr>
          <a:xfrm>
            <a:off x="5354810" y="1864373"/>
            <a:ext cx="1106729" cy="369332"/>
          </a:xfrm>
          <a:prstGeom prst="rect">
            <a:avLst/>
          </a:prstGeom>
          <a:solidFill>
            <a:schemeClr val="tx1"/>
          </a:solidFill>
        </p:spPr>
        <p:txBody>
          <a:bodyPr wrap="square" rtlCol="0">
            <a:spAutoFit/>
          </a:bodyPr>
          <a:lstStyle/>
          <a:p>
            <a:pPr algn="ctr"/>
            <a:r>
              <a:rPr lang="en-US" dirty="0">
                <a:solidFill>
                  <a:srgbClr val="FFC000"/>
                </a:solidFill>
              </a:rPr>
              <a:t>FiO2– 1.0</a:t>
            </a:r>
          </a:p>
        </p:txBody>
      </p:sp>
      <p:cxnSp>
        <p:nvCxnSpPr>
          <p:cNvPr id="19" name="Straight Arrow Connector 18">
            <a:extLst>
              <a:ext uri="{FF2B5EF4-FFF2-40B4-BE49-F238E27FC236}">
                <a16:creationId xmlns:a16="http://schemas.microsoft.com/office/drawing/2014/main" id="{E14207FA-7259-3C4F-E460-1AD9F63B6ED1}"/>
              </a:ext>
            </a:extLst>
          </p:cNvPr>
          <p:cNvCxnSpPr>
            <a:cxnSpLocks/>
          </p:cNvCxnSpPr>
          <p:nvPr/>
        </p:nvCxnSpPr>
        <p:spPr>
          <a:xfrm>
            <a:off x="5983821" y="2272722"/>
            <a:ext cx="1403" cy="222529"/>
          </a:xfrm>
          <a:prstGeom prst="straightConnector1">
            <a:avLst/>
          </a:prstGeom>
          <a:ln w="4762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D8AE05F-6A6B-C6B8-DE09-4052B2B5A6D6}"/>
              </a:ext>
            </a:extLst>
          </p:cNvPr>
          <p:cNvCxnSpPr>
            <a:cxnSpLocks/>
            <a:endCxn id="4" idx="1"/>
          </p:cNvCxnSpPr>
          <p:nvPr/>
        </p:nvCxnSpPr>
        <p:spPr>
          <a:xfrm>
            <a:off x="3484559" y="2797784"/>
            <a:ext cx="477855" cy="14773"/>
          </a:xfrm>
          <a:prstGeom prst="straightConnector1">
            <a:avLst/>
          </a:prstGeom>
          <a:ln w="4127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7E81815-E5BC-E22C-8410-6E7DD9CD6175}"/>
              </a:ext>
            </a:extLst>
          </p:cNvPr>
          <p:cNvCxnSpPr>
            <a:cxnSpLocks/>
            <a:endCxn id="25" idx="0"/>
          </p:cNvCxnSpPr>
          <p:nvPr/>
        </p:nvCxnSpPr>
        <p:spPr>
          <a:xfrm>
            <a:off x="5744482" y="3078289"/>
            <a:ext cx="599790" cy="383069"/>
          </a:xfrm>
          <a:prstGeom prst="straightConnector1">
            <a:avLst/>
          </a:prstGeom>
          <a:ln w="4762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7E73885-7828-CAC0-4EEB-AE3451341299}"/>
              </a:ext>
            </a:extLst>
          </p:cNvPr>
          <p:cNvSpPr txBox="1"/>
          <p:nvPr/>
        </p:nvSpPr>
        <p:spPr>
          <a:xfrm>
            <a:off x="4071497" y="3461358"/>
            <a:ext cx="4545549" cy="338554"/>
          </a:xfrm>
          <a:prstGeom prst="rect">
            <a:avLst/>
          </a:prstGeom>
          <a:noFill/>
        </p:spPr>
        <p:txBody>
          <a:bodyPr wrap="square" lIns="91440" tIns="45720" rIns="91440" bIns="45720" rtlCol="0" anchor="t">
            <a:spAutoFit/>
          </a:bodyPr>
          <a:lstStyle/>
          <a:p>
            <a:r>
              <a:rPr lang="en-US" sz="1600" dirty="0"/>
              <a:t>OI 10% , PAP&lt;10%,P/F ratio , PaO2     10mmhg </a:t>
            </a:r>
            <a:endParaRPr lang="en-US" sz="1600" dirty="0">
              <a:ea typeface="Calibri"/>
              <a:cs typeface="Calibri"/>
            </a:endParaRPr>
          </a:p>
        </p:txBody>
      </p:sp>
      <p:sp>
        <p:nvSpPr>
          <p:cNvPr id="27" name="Rounded Rectangle 26">
            <a:extLst>
              <a:ext uri="{FF2B5EF4-FFF2-40B4-BE49-F238E27FC236}">
                <a16:creationId xmlns:a16="http://schemas.microsoft.com/office/drawing/2014/main" id="{63818C05-0639-57AB-4871-3E7AD8397A57}"/>
              </a:ext>
            </a:extLst>
          </p:cNvPr>
          <p:cNvSpPr/>
          <p:nvPr/>
        </p:nvSpPr>
        <p:spPr>
          <a:xfrm>
            <a:off x="5253801" y="3941208"/>
            <a:ext cx="1343019" cy="310466"/>
          </a:xfrm>
          <a:prstGeom prst="roundRect">
            <a:avLst/>
          </a:prstGeom>
          <a:solidFill>
            <a:schemeClr val="accent1"/>
          </a:solidFill>
          <a:ln>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Success</a:t>
            </a:r>
          </a:p>
        </p:txBody>
      </p:sp>
      <p:sp>
        <p:nvSpPr>
          <p:cNvPr id="30" name="TextBox 29">
            <a:extLst>
              <a:ext uri="{FF2B5EF4-FFF2-40B4-BE49-F238E27FC236}">
                <a16:creationId xmlns:a16="http://schemas.microsoft.com/office/drawing/2014/main" id="{575CA02B-3D50-6F78-CAA6-2900C6AD1584}"/>
              </a:ext>
            </a:extLst>
          </p:cNvPr>
          <p:cNvSpPr txBox="1"/>
          <p:nvPr/>
        </p:nvSpPr>
        <p:spPr>
          <a:xfrm>
            <a:off x="5253801" y="3120295"/>
            <a:ext cx="386644" cy="369332"/>
          </a:xfrm>
          <a:prstGeom prst="rect">
            <a:avLst/>
          </a:prstGeom>
          <a:noFill/>
        </p:spPr>
        <p:txBody>
          <a:bodyPr wrap="none" rtlCol="0">
            <a:spAutoFit/>
          </a:bodyPr>
          <a:lstStyle/>
          <a:p>
            <a:r>
              <a:rPr lang="en-US" dirty="0"/>
              <a:t>or</a:t>
            </a:r>
          </a:p>
        </p:txBody>
      </p:sp>
      <p:sp>
        <p:nvSpPr>
          <p:cNvPr id="31" name="Rounded Rectangle 30">
            <a:extLst>
              <a:ext uri="{FF2B5EF4-FFF2-40B4-BE49-F238E27FC236}">
                <a16:creationId xmlns:a16="http://schemas.microsoft.com/office/drawing/2014/main" id="{0749088F-FF18-D2AA-0BFE-5F16BC0DE722}"/>
              </a:ext>
            </a:extLst>
          </p:cNvPr>
          <p:cNvSpPr/>
          <p:nvPr/>
        </p:nvSpPr>
        <p:spPr>
          <a:xfrm>
            <a:off x="4763966" y="5323279"/>
            <a:ext cx="2335645" cy="314706"/>
          </a:xfrm>
          <a:prstGeom prst="roundRect">
            <a:avLst/>
          </a:prstGeom>
          <a:solidFill>
            <a:schemeClr val="accent6">
              <a:lumMod val="20000"/>
              <a:lumOff val="80000"/>
            </a:schemeClr>
          </a:solidFill>
          <a:ln>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b="1" dirty="0"/>
              <a:t>FiO2 1.0       OI 25</a:t>
            </a:r>
          </a:p>
        </p:txBody>
      </p:sp>
      <p:sp>
        <p:nvSpPr>
          <p:cNvPr id="32" name="Rounded Rectangle 31">
            <a:extLst>
              <a:ext uri="{FF2B5EF4-FFF2-40B4-BE49-F238E27FC236}">
                <a16:creationId xmlns:a16="http://schemas.microsoft.com/office/drawing/2014/main" id="{9F525EB3-4A31-0107-8EFC-88C3ADF1C4E9}"/>
              </a:ext>
            </a:extLst>
          </p:cNvPr>
          <p:cNvSpPr/>
          <p:nvPr/>
        </p:nvSpPr>
        <p:spPr>
          <a:xfrm>
            <a:off x="5065393" y="6120588"/>
            <a:ext cx="2013213" cy="619178"/>
          </a:xfrm>
          <a:prstGeom prst="roundRect">
            <a:avLst/>
          </a:prstGeom>
          <a:solidFill>
            <a:srgbClr val="00B0F0"/>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  Weaning</a:t>
            </a:r>
          </a:p>
        </p:txBody>
      </p:sp>
      <p:cxnSp>
        <p:nvCxnSpPr>
          <p:cNvPr id="34" name="Straight Arrow Connector 33">
            <a:extLst>
              <a:ext uri="{FF2B5EF4-FFF2-40B4-BE49-F238E27FC236}">
                <a16:creationId xmlns:a16="http://schemas.microsoft.com/office/drawing/2014/main" id="{271DD493-8972-4945-DA80-1E7409300684}"/>
              </a:ext>
            </a:extLst>
          </p:cNvPr>
          <p:cNvCxnSpPr>
            <a:cxnSpLocks/>
            <a:endCxn id="6" idx="3"/>
          </p:cNvCxnSpPr>
          <p:nvPr/>
        </p:nvCxnSpPr>
        <p:spPr>
          <a:xfrm flipH="1">
            <a:off x="4803861" y="4190367"/>
            <a:ext cx="355188" cy="370444"/>
          </a:xfrm>
          <a:prstGeom prst="straightConnector1">
            <a:avLst/>
          </a:prstGeom>
          <a:ln w="4762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B28F8DC7-3BE4-96F2-CA94-C6ED9423D1A2}"/>
              </a:ext>
            </a:extLst>
          </p:cNvPr>
          <p:cNvCxnSpPr>
            <a:cxnSpLocks/>
            <a:endCxn id="7" idx="1"/>
          </p:cNvCxnSpPr>
          <p:nvPr/>
        </p:nvCxnSpPr>
        <p:spPr>
          <a:xfrm>
            <a:off x="6682378" y="4172016"/>
            <a:ext cx="355187" cy="389508"/>
          </a:xfrm>
          <a:prstGeom prst="straightConnector1">
            <a:avLst/>
          </a:prstGeom>
          <a:ln w="4762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234405A2-D8A5-F0B8-8114-0A839421E8D1}"/>
              </a:ext>
            </a:extLst>
          </p:cNvPr>
          <p:cNvCxnSpPr>
            <a:cxnSpLocks/>
          </p:cNvCxnSpPr>
          <p:nvPr/>
        </p:nvCxnSpPr>
        <p:spPr>
          <a:xfrm>
            <a:off x="4889419" y="4750708"/>
            <a:ext cx="891667" cy="507543"/>
          </a:xfrm>
          <a:prstGeom prst="straightConnector1">
            <a:avLst/>
          </a:prstGeom>
          <a:ln w="4762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D2295691-CD21-36F4-DDA8-7F7105C033C9}"/>
              </a:ext>
            </a:extLst>
          </p:cNvPr>
          <p:cNvCxnSpPr>
            <a:cxnSpLocks/>
          </p:cNvCxnSpPr>
          <p:nvPr/>
        </p:nvCxnSpPr>
        <p:spPr>
          <a:xfrm flipH="1">
            <a:off x="6095140" y="4692050"/>
            <a:ext cx="829831" cy="566201"/>
          </a:xfrm>
          <a:prstGeom prst="straightConnector1">
            <a:avLst/>
          </a:prstGeom>
          <a:ln w="4762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DBD1D40E-1E8A-A813-32C9-515428B340D7}"/>
              </a:ext>
            </a:extLst>
          </p:cNvPr>
          <p:cNvSpPr txBox="1"/>
          <p:nvPr/>
        </p:nvSpPr>
        <p:spPr>
          <a:xfrm>
            <a:off x="7915586" y="1554723"/>
            <a:ext cx="3354380" cy="369332"/>
          </a:xfrm>
          <a:prstGeom prst="rect">
            <a:avLst/>
          </a:prstGeom>
          <a:noFill/>
        </p:spPr>
        <p:txBody>
          <a:bodyPr wrap="none" lIns="91440" tIns="45720" rIns="91440" bIns="45720" rtlCol="0" anchor="t">
            <a:spAutoFit/>
          </a:bodyPr>
          <a:lstStyle/>
          <a:p>
            <a:r>
              <a:rPr lang="en-US" u="sng" dirty="0">
                <a:highlight>
                  <a:srgbClr val="FF0000"/>
                </a:highlight>
              </a:rPr>
              <a:t>Targeted echo cardiac parameters</a:t>
            </a:r>
            <a:endParaRPr lang="en-US" u="sng">
              <a:highlight>
                <a:srgbClr val="FF0000"/>
              </a:highlight>
              <a:ea typeface="Calibri"/>
              <a:cs typeface="Calibri"/>
            </a:endParaRPr>
          </a:p>
        </p:txBody>
      </p:sp>
      <p:sp>
        <p:nvSpPr>
          <p:cNvPr id="44" name="TextBox 43">
            <a:extLst>
              <a:ext uri="{FF2B5EF4-FFF2-40B4-BE49-F238E27FC236}">
                <a16:creationId xmlns:a16="http://schemas.microsoft.com/office/drawing/2014/main" id="{0877EFB0-01D9-3A3E-B360-A3C2C7F0A979}"/>
              </a:ext>
            </a:extLst>
          </p:cNvPr>
          <p:cNvSpPr txBox="1"/>
          <p:nvPr/>
        </p:nvSpPr>
        <p:spPr>
          <a:xfrm>
            <a:off x="9148735" y="4328855"/>
            <a:ext cx="440745" cy="369332"/>
          </a:xfrm>
          <a:prstGeom prst="rect">
            <a:avLst/>
          </a:prstGeom>
          <a:noFill/>
        </p:spPr>
        <p:txBody>
          <a:bodyPr wrap="square" rtlCol="0">
            <a:spAutoFit/>
          </a:bodyPr>
          <a:lstStyle/>
          <a:p>
            <a:pPr algn="ctr"/>
            <a:r>
              <a:rPr lang="en-US" dirty="0"/>
              <a:t>*</a:t>
            </a:r>
            <a:endParaRPr lang="en-US" sz="1400" dirty="0"/>
          </a:p>
        </p:txBody>
      </p:sp>
      <p:sp>
        <p:nvSpPr>
          <p:cNvPr id="45" name="TextBox 44">
            <a:extLst>
              <a:ext uri="{FF2B5EF4-FFF2-40B4-BE49-F238E27FC236}">
                <a16:creationId xmlns:a16="http://schemas.microsoft.com/office/drawing/2014/main" id="{2A4F3C0B-18F1-27D5-C3E6-18D796C5B501}"/>
              </a:ext>
            </a:extLst>
          </p:cNvPr>
          <p:cNvSpPr txBox="1"/>
          <p:nvPr/>
        </p:nvSpPr>
        <p:spPr>
          <a:xfrm>
            <a:off x="4044448" y="4328855"/>
            <a:ext cx="449940" cy="369332"/>
          </a:xfrm>
          <a:prstGeom prst="rect">
            <a:avLst/>
          </a:prstGeom>
          <a:noFill/>
        </p:spPr>
        <p:txBody>
          <a:bodyPr wrap="square" rtlCol="0">
            <a:spAutoFit/>
          </a:bodyPr>
          <a:lstStyle/>
          <a:p>
            <a:pPr algn="ctr"/>
            <a:r>
              <a:rPr lang="en-US" dirty="0"/>
              <a:t>*</a:t>
            </a:r>
            <a:endParaRPr lang="en-US" sz="1400" dirty="0"/>
          </a:p>
        </p:txBody>
      </p:sp>
      <p:sp>
        <p:nvSpPr>
          <p:cNvPr id="59" name="TextBox 58">
            <a:extLst>
              <a:ext uri="{FF2B5EF4-FFF2-40B4-BE49-F238E27FC236}">
                <a16:creationId xmlns:a16="http://schemas.microsoft.com/office/drawing/2014/main" id="{2348F7D2-B65A-8AEE-4D76-5DF765EAAECB}"/>
              </a:ext>
            </a:extLst>
          </p:cNvPr>
          <p:cNvSpPr txBox="1"/>
          <p:nvPr/>
        </p:nvSpPr>
        <p:spPr>
          <a:xfrm rot="16200000">
            <a:off x="10548861" y="5780860"/>
            <a:ext cx="1723390" cy="430887"/>
          </a:xfrm>
          <a:prstGeom prst="rect">
            <a:avLst/>
          </a:prstGeom>
          <a:noFill/>
        </p:spPr>
        <p:txBody>
          <a:bodyPr wrap="square" rtlCol="0">
            <a:spAutoFit/>
          </a:bodyPr>
          <a:lstStyle/>
          <a:p>
            <a:pPr algn="ctr"/>
            <a:r>
              <a:rPr lang="en-US" sz="1100" b="1" baseline="30000" dirty="0">
                <a:solidFill>
                  <a:srgbClr val="FF0000"/>
                </a:solidFill>
              </a:rPr>
              <a:t>$</a:t>
            </a:r>
            <a:r>
              <a:rPr lang="en-US" sz="1100" b="1" dirty="0">
                <a:solidFill>
                  <a:srgbClr val="FF0000"/>
                </a:solidFill>
              </a:rPr>
              <a:t>Dr AUGUSTO SOLAS Study 2006 Oral sildenafil</a:t>
            </a:r>
          </a:p>
        </p:txBody>
      </p:sp>
      <p:sp>
        <p:nvSpPr>
          <p:cNvPr id="60" name="TextBox 59">
            <a:extLst>
              <a:ext uri="{FF2B5EF4-FFF2-40B4-BE49-F238E27FC236}">
                <a16:creationId xmlns:a16="http://schemas.microsoft.com/office/drawing/2014/main" id="{20312DE8-7A00-C5FE-7389-448204A9138B}"/>
              </a:ext>
            </a:extLst>
          </p:cNvPr>
          <p:cNvSpPr txBox="1"/>
          <p:nvPr/>
        </p:nvSpPr>
        <p:spPr>
          <a:xfrm>
            <a:off x="8552407" y="6493545"/>
            <a:ext cx="1931939" cy="246221"/>
          </a:xfrm>
          <a:prstGeom prst="rect">
            <a:avLst/>
          </a:prstGeom>
          <a:solidFill>
            <a:schemeClr val="accent4">
              <a:lumMod val="40000"/>
              <a:lumOff val="60000"/>
            </a:schemeClr>
          </a:solidFill>
        </p:spPr>
        <p:txBody>
          <a:bodyPr wrap="none" rtlCol="0">
            <a:spAutoFit/>
          </a:bodyPr>
          <a:lstStyle/>
          <a:p>
            <a:r>
              <a:rPr lang="en-US" sz="1000" b="1" dirty="0">
                <a:solidFill>
                  <a:schemeClr val="bg2"/>
                </a:solidFill>
              </a:rPr>
              <a:t>ONLY IN DEVELOPED COUNTRIES</a:t>
            </a:r>
          </a:p>
        </p:txBody>
      </p:sp>
      <p:sp>
        <p:nvSpPr>
          <p:cNvPr id="61" name="Rectangle 60">
            <a:extLst>
              <a:ext uri="{FF2B5EF4-FFF2-40B4-BE49-F238E27FC236}">
                <a16:creationId xmlns:a16="http://schemas.microsoft.com/office/drawing/2014/main" id="{676A122F-17DA-81B1-77B2-A9B617D4BE87}"/>
              </a:ext>
            </a:extLst>
          </p:cNvPr>
          <p:cNvSpPr/>
          <p:nvPr/>
        </p:nvSpPr>
        <p:spPr>
          <a:xfrm>
            <a:off x="7442155" y="5180789"/>
            <a:ext cx="3662573" cy="1631031"/>
          </a:xfrm>
          <a:prstGeom prst="rect">
            <a:avLst/>
          </a:prstGeom>
          <a:noFill/>
          <a:ln w="3492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cxnSp>
        <p:nvCxnSpPr>
          <p:cNvPr id="63" name="Straight Arrow Connector 62">
            <a:extLst>
              <a:ext uri="{FF2B5EF4-FFF2-40B4-BE49-F238E27FC236}">
                <a16:creationId xmlns:a16="http://schemas.microsoft.com/office/drawing/2014/main" id="{77BF3CFE-136E-57C1-BB16-CE9695CC6CCF}"/>
              </a:ext>
            </a:extLst>
          </p:cNvPr>
          <p:cNvCxnSpPr>
            <a:cxnSpLocks/>
          </p:cNvCxnSpPr>
          <p:nvPr/>
        </p:nvCxnSpPr>
        <p:spPr>
          <a:xfrm>
            <a:off x="7100458" y="5441476"/>
            <a:ext cx="492742" cy="132623"/>
          </a:xfrm>
          <a:prstGeom prst="straightConnector1">
            <a:avLst/>
          </a:prstGeom>
          <a:ln w="2857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C3EE2B38-0965-12C3-F42E-DBA406C20EF9}"/>
              </a:ext>
            </a:extLst>
          </p:cNvPr>
          <p:cNvCxnSpPr>
            <a:cxnSpLocks/>
            <a:stCxn id="31" idx="3"/>
          </p:cNvCxnSpPr>
          <p:nvPr/>
        </p:nvCxnSpPr>
        <p:spPr>
          <a:xfrm>
            <a:off x="7099611" y="5480632"/>
            <a:ext cx="637361" cy="715127"/>
          </a:xfrm>
          <a:prstGeom prst="straightConnector1">
            <a:avLst/>
          </a:prstGeom>
          <a:ln w="2857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B04507DB-C723-B89C-5E6C-0B78F86A7CB5}"/>
              </a:ext>
            </a:extLst>
          </p:cNvPr>
          <p:cNvCxnSpPr>
            <a:cxnSpLocks/>
            <a:stCxn id="31" idx="2"/>
            <a:endCxn id="32" idx="0"/>
          </p:cNvCxnSpPr>
          <p:nvPr/>
        </p:nvCxnSpPr>
        <p:spPr>
          <a:xfrm>
            <a:off x="5931789" y="5637985"/>
            <a:ext cx="140211" cy="482603"/>
          </a:xfrm>
          <a:prstGeom prst="straightConnector1">
            <a:avLst/>
          </a:prstGeom>
          <a:ln w="444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0BC4AFD6-8936-4FC7-E7C4-30836341EDA0}"/>
              </a:ext>
            </a:extLst>
          </p:cNvPr>
          <p:cNvSpPr txBox="1"/>
          <p:nvPr/>
        </p:nvSpPr>
        <p:spPr>
          <a:xfrm>
            <a:off x="4671901" y="5737519"/>
            <a:ext cx="957313" cy="369332"/>
          </a:xfrm>
          <a:prstGeom prst="rect">
            <a:avLst/>
          </a:prstGeom>
          <a:noFill/>
        </p:spPr>
        <p:txBody>
          <a:bodyPr wrap="none" rtlCol="0">
            <a:spAutoFit/>
          </a:bodyPr>
          <a:lstStyle/>
          <a:p>
            <a:r>
              <a:rPr lang="en-US" dirty="0"/>
              <a:t>FiO2 0.6</a:t>
            </a:r>
          </a:p>
        </p:txBody>
      </p:sp>
      <p:sp>
        <p:nvSpPr>
          <p:cNvPr id="71" name="TextBox 70">
            <a:extLst>
              <a:ext uri="{FF2B5EF4-FFF2-40B4-BE49-F238E27FC236}">
                <a16:creationId xmlns:a16="http://schemas.microsoft.com/office/drawing/2014/main" id="{434CE12F-1639-59A5-D1C7-12040E9BF58D}"/>
              </a:ext>
            </a:extLst>
          </p:cNvPr>
          <p:cNvSpPr txBox="1"/>
          <p:nvPr/>
        </p:nvSpPr>
        <p:spPr>
          <a:xfrm>
            <a:off x="8784489" y="5265090"/>
            <a:ext cx="954813" cy="276999"/>
          </a:xfrm>
          <a:prstGeom prst="rect">
            <a:avLst/>
          </a:prstGeom>
          <a:solidFill>
            <a:schemeClr val="accent4">
              <a:lumMod val="40000"/>
              <a:lumOff val="60000"/>
            </a:schemeClr>
          </a:solidFill>
        </p:spPr>
        <p:txBody>
          <a:bodyPr wrap="none" rtlCol="0">
            <a:spAutoFit/>
          </a:bodyPr>
          <a:lstStyle/>
          <a:p>
            <a:r>
              <a:rPr lang="en-US" sz="1200" b="1" dirty="0">
                <a:solidFill>
                  <a:srgbClr val="00B0F0"/>
                </a:solidFill>
              </a:rPr>
              <a:t>CROSSOVER</a:t>
            </a:r>
          </a:p>
        </p:txBody>
      </p:sp>
      <p:sp>
        <p:nvSpPr>
          <p:cNvPr id="94" name="7-point Star 93">
            <a:extLst>
              <a:ext uri="{FF2B5EF4-FFF2-40B4-BE49-F238E27FC236}">
                <a16:creationId xmlns:a16="http://schemas.microsoft.com/office/drawing/2014/main" id="{A0CA9260-241D-9654-C0AD-2F50F60761CD}"/>
              </a:ext>
            </a:extLst>
          </p:cNvPr>
          <p:cNvSpPr/>
          <p:nvPr/>
        </p:nvSpPr>
        <p:spPr>
          <a:xfrm>
            <a:off x="7869239" y="118613"/>
            <a:ext cx="1437484" cy="1187881"/>
          </a:xfrm>
          <a:prstGeom prst="star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a:p>
            <a:pPr algn="ctr"/>
            <a:r>
              <a:rPr lang="en-US" sz="2000" b="1" dirty="0">
                <a:solidFill>
                  <a:schemeClr val="tx1"/>
                </a:solidFill>
              </a:rPr>
              <a:t>HFOV</a:t>
            </a:r>
          </a:p>
        </p:txBody>
      </p:sp>
      <p:pic>
        <p:nvPicPr>
          <p:cNvPr id="102" name="Graphic 101" descr="Heart organ">
            <a:extLst>
              <a:ext uri="{FF2B5EF4-FFF2-40B4-BE49-F238E27FC236}">
                <a16:creationId xmlns:a16="http://schemas.microsoft.com/office/drawing/2014/main" id="{2420328D-DF6C-6430-B873-8A212BFC90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28229" y="965262"/>
            <a:ext cx="395748" cy="395748"/>
          </a:xfrm>
          <a:prstGeom prst="rect">
            <a:avLst/>
          </a:prstGeom>
        </p:spPr>
      </p:pic>
      <p:pic>
        <p:nvPicPr>
          <p:cNvPr id="104" name="Graphic 103" descr="Lungs">
            <a:extLst>
              <a:ext uri="{FF2B5EF4-FFF2-40B4-BE49-F238E27FC236}">
                <a16:creationId xmlns:a16="http://schemas.microsoft.com/office/drawing/2014/main" id="{2411B395-4769-4331-4C86-EF580498C5F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3570810" y="272831"/>
            <a:ext cx="588964" cy="498182"/>
          </a:xfrm>
          <a:prstGeom prst="rect">
            <a:avLst/>
          </a:prstGeom>
          <a:ln>
            <a:solidFill>
              <a:srgbClr val="7030A0"/>
            </a:solidFill>
          </a:ln>
        </p:spPr>
      </p:pic>
      <p:pic>
        <p:nvPicPr>
          <p:cNvPr id="106" name="Graphic 105" descr="Heart with pulse">
            <a:extLst>
              <a:ext uri="{FF2B5EF4-FFF2-40B4-BE49-F238E27FC236}">
                <a16:creationId xmlns:a16="http://schemas.microsoft.com/office/drawing/2014/main" id="{F7602B89-22C1-9069-BC1C-DD3BD832B60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1861" y="4353844"/>
            <a:ext cx="398515" cy="398515"/>
          </a:xfrm>
          <a:prstGeom prst="rect">
            <a:avLst/>
          </a:prstGeom>
          <a:solidFill>
            <a:srgbClr val="FF0000"/>
          </a:solidFill>
        </p:spPr>
      </p:pic>
      <p:pic>
        <p:nvPicPr>
          <p:cNvPr id="112" name="Graphic 111" descr="Siren">
            <a:extLst>
              <a:ext uri="{FF2B5EF4-FFF2-40B4-BE49-F238E27FC236}">
                <a16:creationId xmlns:a16="http://schemas.microsoft.com/office/drawing/2014/main" id="{6FFEC932-CDC6-84DD-DDCF-39704086C50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54387" y="146227"/>
            <a:ext cx="465379" cy="465379"/>
          </a:xfrm>
          <a:prstGeom prst="rect">
            <a:avLst/>
          </a:prstGeom>
        </p:spPr>
      </p:pic>
      <p:sp>
        <p:nvSpPr>
          <p:cNvPr id="114" name="Explosion 2 113">
            <a:extLst>
              <a:ext uri="{FF2B5EF4-FFF2-40B4-BE49-F238E27FC236}">
                <a16:creationId xmlns:a16="http://schemas.microsoft.com/office/drawing/2014/main" id="{22BC3994-C595-DCB3-662E-CED1D331C737}"/>
              </a:ext>
            </a:extLst>
          </p:cNvPr>
          <p:cNvSpPr/>
          <p:nvPr/>
        </p:nvSpPr>
        <p:spPr>
          <a:xfrm>
            <a:off x="2176736" y="2325164"/>
            <a:ext cx="1759838" cy="1162215"/>
          </a:xfrm>
          <a:prstGeom prst="irregularSeal2">
            <a:avLst/>
          </a:prstGeom>
          <a:solidFill>
            <a:srgbClr val="FFC000"/>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ln>
                  <a:solidFill>
                    <a:srgbClr val="7030A0"/>
                  </a:solidFill>
                </a:ln>
                <a:solidFill>
                  <a:srgbClr val="7030A0"/>
                </a:solidFill>
              </a:rPr>
              <a:t>OI&gt; 20  </a:t>
            </a:r>
          </a:p>
        </p:txBody>
      </p:sp>
      <p:sp>
        <p:nvSpPr>
          <p:cNvPr id="74" name="Oval 73">
            <a:extLst>
              <a:ext uri="{FF2B5EF4-FFF2-40B4-BE49-F238E27FC236}">
                <a16:creationId xmlns:a16="http://schemas.microsoft.com/office/drawing/2014/main" id="{7672A72F-58F3-E378-260E-66D6F7AD37C9}"/>
              </a:ext>
            </a:extLst>
          </p:cNvPr>
          <p:cNvSpPr/>
          <p:nvPr/>
        </p:nvSpPr>
        <p:spPr>
          <a:xfrm>
            <a:off x="7606808" y="5389433"/>
            <a:ext cx="767069" cy="36933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INO</a:t>
            </a:r>
          </a:p>
        </p:txBody>
      </p:sp>
      <p:sp>
        <p:nvSpPr>
          <p:cNvPr id="117" name="Oval 116">
            <a:extLst>
              <a:ext uri="{FF2B5EF4-FFF2-40B4-BE49-F238E27FC236}">
                <a16:creationId xmlns:a16="http://schemas.microsoft.com/office/drawing/2014/main" id="{4A68D67E-0AC1-4C2E-4D58-65B57A33543A}"/>
              </a:ext>
            </a:extLst>
          </p:cNvPr>
          <p:cNvSpPr/>
          <p:nvPr/>
        </p:nvSpPr>
        <p:spPr>
          <a:xfrm>
            <a:off x="7606808" y="6203764"/>
            <a:ext cx="924595" cy="36933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ECMO</a:t>
            </a:r>
          </a:p>
        </p:txBody>
      </p:sp>
      <p:pic>
        <p:nvPicPr>
          <p:cNvPr id="121" name="Graphic 120" descr="Podium">
            <a:extLst>
              <a:ext uri="{FF2B5EF4-FFF2-40B4-BE49-F238E27FC236}">
                <a16:creationId xmlns:a16="http://schemas.microsoft.com/office/drawing/2014/main" id="{756D6B5F-F6E4-7F6A-DB88-C89B8DC0415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125858" y="6203764"/>
            <a:ext cx="457904" cy="457904"/>
          </a:xfrm>
          <a:prstGeom prst="rect">
            <a:avLst/>
          </a:prstGeom>
          <a:ln w="12700">
            <a:solidFill>
              <a:srgbClr val="FFFF00"/>
            </a:solidFill>
          </a:ln>
        </p:spPr>
      </p:pic>
      <p:sp>
        <p:nvSpPr>
          <p:cNvPr id="46" name="TextBox 45">
            <a:extLst>
              <a:ext uri="{FF2B5EF4-FFF2-40B4-BE49-F238E27FC236}">
                <a16:creationId xmlns:a16="http://schemas.microsoft.com/office/drawing/2014/main" id="{CD113DD1-890E-CEEC-D65B-2BCF1CB33B55}"/>
              </a:ext>
            </a:extLst>
          </p:cNvPr>
          <p:cNvSpPr txBox="1"/>
          <p:nvPr/>
        </p:nvSpPr>
        <p:spPr>
          <a:xfrm>
            <a:off x="1072531" y="3858794"/>
            <a:ext cx="2541080" cy="307777"/>
          </a:xfrm>
          <a:prstGeom prst="rect">
            <a:avLst/>
          </a:prstGeom>
          <a:noFill/>
        </p:spPr>
        <p:txBody>
          <a:bodyPr wrap="none" lIns="91440" tIns="45720" rIns="91440" bIns="45720" rtlCol="0" anchor="t">
            <a:spAutoFit/>
          </a:bodyPr>
          <a:lstStyle/>
          <a:p>
            <a:r>
              <a:rPr lang="en-US" sz="1400" dirty="0"/>
              <a:t>(</a:t>
            </a:r>
            <a:r>
              <a:rPr lang="en-US" sz="1400" b="1" dirty="0"/>
              <a:t>MILRINONE</a:t>
            </a:r>
            <a:r>
              <a:rPr lang="en-US" sz="1400" dirty="0"/>
              <a:t>  iv 0.5mcg/kg/min)</a:t>
            </a:r>
            <a:endParaRPr lang="en-US" sz="1400" dirty="0">
              <a:ea typeface="Calibri"/>
              <a:cs typeface="Calibri"/>
            </a:endParaRPr>
          </a:p>
        </p:txBody>
      </p:sp>
      <p:sp>
        <p:nvSpPr>
          <p:cNvPr id="53" name="TextBox 52">
            <a:extLst>
              <a:ext uri="{FF2B5EF4-FFF2-40B4-BE49-F238E27FC236}">
                <a16:creationId xmlns:a16="http://schemas.microsoft.com/office/drawing/2014/main" id="{56131134-7552-EB09-00C4-275443F47899}"/>
              </a:ext>
            </a:extLst>
          </p:cNvPr>
          <p:cNvSpPr txBox="1"/>
          <p:nvPr/>
        </p:nvSpPr>
        <p:spPr>
          <a:xfrm>
            <a:off x="8087259" y="3977838"/>
            <a:ext cx="2749792" cy="307777"/>
          </a:xfrm>
          <a:prstGeom prst="rect">
            <a:avLst/>
          </a:prstGeom>
          <a:noFill/>
        </p:spPr>
        <p:txBody>
          <a:bodyPr wrap="none" lIns="91440" tIns="45720" rIns="91440" bIns="45720" rtlCol="0" anchor="t">
            <a:spAutoFit/>
          </a:bodyPr>
          <a:lstStyle/>
          <a:p>
            <a:r>
              <a:rPr lang="en-US" sz="1400" dirty="0">
                <a:ea typeface="Calibri"/>
                <a:cs typeface="Calibri"/>
              </a:rPr>
              <a:t>(</a:t>
            </a:r>
            <a:r>
              <a:rPr lang="en-US" sz="1400" b="1" dirty="0">
                <a:ea typeface="Calibri"/>
                <a:cs typeface="Calibri"/>
              </a:rPr>
              <a:t>BOSENTAN</a:t>
            </a:r>
            <a:r>
              <a:rPr lang="en-US" sz="1400" dirty="0">
                <a:ea typeface="Calibri"/>
                <a:cs typeface="Calibri"/>
              </a:rPr>
              <a:t>  iv 1mg/kg 12</a:t>
            </a:r>
            <a:r>
              <a:rPr lang="en-US" sz="1400" baseline="30000" dirty="0">
                <a:ea typeface="Calibri"/>
                <a:cs typeface="Calibri"/>
              </a:rPr>
              <a:t>th</a:t>
            </a:r>
            <a:r>
              <a:rPr lang="en-US" sz="1400" dirty="0">
                <a:ea typeface="Calibri"/>
                <a:cs typeface="Calibri"/>
              </a:rPr>
              <a:t> hourly)</a:t>
            </a:r>
          </a:p>
        </p:txBody>
      </p:sp>
      <p:sp>
        <p:nvSpPr>
          <p:cNvPr id="9" name="TextBox 8">
            <a:extLst>
              <a:ext uri="{FF2B5EF4-FFF2-40B4-BE49-F238E27FC236}">
                <a16:creationId xmlns:a16="http://schemas.microsoft.com/office/drawing/2014/main" id="{010B474F-D57E-0E53-37E8-99B09D757DF4}"/>
              </a:ext>
            </a:extLst>
          </p:cNvPr>
          <p:cNvSpPr txBox="1"/>
          <p:nvPr/>
        </p:nvSpPr>
        <p:spPr>
          <a:xfrm>
            <a:off x="8199842" y="5811637"/>
            <a:ext cx="840976" cy="369332"/>
          </a:xfrm>
          <a:prstGeom prst="rect">
            <a:avLst/>
          </a:prstGeom>
          <a:solidFill>
            <a:schemeClr val="tx1"/>
          </a:solidFill>
        </p:spPr>
        <p:txBody>
          <a:bodyPr wrap="square" rtlCol="0">
            <a:spAutoFit/>
          </a:bodyPr>
          <a:lstStyle/>
          <a:p>
            <a:r>
              <a:rPr lang="en-US" dirty="0"/>
              <a:t> </a:t>
            </a:r>
            <a:r>
              <a:rPr lang="en-US" sz="1600" dirty="0">
                <a:ln>
                  <a:solidFill>
                    <a:srgbClr val="7030A0"/>
                  </a:solidFill>
                </a:ln>
                <a:solidFill>
                  <a:srgbClr val="FFFF00"/>
                </a:solidFill>
              </a:rPr>
              <a:t>OI &gt;40</a:t>
            </a:r>
          </a:p>
        </p:txBody>
      </p:sp>
      <p:pic>
        <p:nvPicPr>
          <p:cNvPr id="20" name="Picture 19">
            <a:extLst>
              <a:ext uri="{FF2B5EF4-FFF2-40B4-BE49-F238E27FC236}">
                <a16:creationId xmlns:a16="http://schemas.microsoft.com/office/drawing/2014/main" id="{2D760AD7-5925-1345-8C2C-75152D787CDE}"/>
              </a:ext>
            </a:extLst>
          </p:cNvPr>
          <p:cNvPicPr>
            <a:picLocks noChangeAspect="1"/>
          </p:cNvPicPr>
          <p:nvPr/>
        </p:nvPicPr>
        <p:blipFill>
          <a:blip r:embed="rId9"/>
          <a:stretch>
            <a:fillRect/>
          </a:stretch>
        </p:blipFill>
        <p:spPr>
          <a:xfrm>
            <a:off x="427943" y="153541"/>
            <a:ext cx="2060616" cy="1417246"/>
          </a:xfrm>
          <a:prstGeom prst="rect">
            <a:avLst/>
          </a:prstGeom>
        </p:spPr>
      </p:pic>
      <p:sp>
        <p:nvSpPr>
          <p:cNvPr id="21" name="TextBox 20">
            <a:extLst>
              <a:ext uri="{FF2B5EF4-FFF2-40B4-BE49-F238E27FC236}">
                <a16:creationId xmlns:a16="http://schemas.microsoft.com/office/drawing/2014/main" id="{0E438240-F783-75D9-0957-17C9DB361EBF}"/>
              </a:ext>
            </a:extLst>
          </p:cNvPr>
          <p:cNvSpPr txBox="1"/>
          <p:nvPr/>
        </p:nvSpPr>
        <p:spPr>
          <a:xfrm>
            <a:off x="129393" y="1571307"/>
            <a:ext cx="3003552" cy="369332"/>
          </a:xfrm>
          <a:prstGeom prst="rect">
            <a:avLst/>
          </a:prstGeom>
          <a:solidFill>
            <a:srgbClr val="00FF00"/>
          </a:solidFill>
        </p:spPr>
        <p:txBody>
          <a:bodyPr wrap="square" lIns="91440" tIns="45720" rIns="91440" bIns="45720" rtlCol="0" anchor="t">
            <a:spAutoFit/>
          </a:bodyPr>
          <a:lstStyle/>
          <a:p>
            <a:r>
              <a:rPr lang="en-US" dirty="0"/>
              <a:t> </a:t>
            </a:r>
            <a:r>
              <a:rPr lang="en-US" dirty="0">
                <a:highlight>
                  <a:srgbClr val="FF0000"/>
                </a:highlight>
              </a:rPr>
              <a:t>Lung Volume Optimization</a:t>
            </a:r>
            <a:r>
              <a:rPr lang="en-US" dirty="0">
                <a:solidFill>
                  <a:srgbClr val="FF0000"/>
                </a:solidFill>
                <a:highlight>
                  <a:srgbClr val="FF0000"/>
                </a:highlight>
              </a:rPr>
              <a:t> </a:t>
            </a:r>
            <a:endParaRPr lang="en-US">
              <a:solidFill>
                <a:srgbClr val="FF0000"/>
              </a:solidFill>
              <a:highlight>
                <a:srgbClr val="FF0000"/>
              </a:highlight>
              <a:ea typeface="Calibri"/>
              <a:cs typeface="Calibri"/>
            </a:endParaRPr>
          </a:p>
        </p:txBody>
      </p:sp>
      <p:sp>
        <p:nvSpPr>
          <p:cNvPr id="23" name="TextBox 22">
            <a:extLst>
              <a:ext uri="{FF2B5EF4-FFF2-40B4-BE49-F238E27FC236}">
                <a16:creationId xmlns:a16="http://schemas.microsoft.com/office/drawing/2014/main" id="{D4B6B0DA-0E19-A8D8-670F-08E1EF34D175}"/>
              </a:ext>
            </a:extLst>
          </p:cNvPr>
          <p:cNvSpPr txBox="1"/>
          <p:nvPr/>
        </p:nvSpPr>
        <p:spPr>
          <a:xfrm rot="5400000" flipH="1">
            <a:off x="-1821990" y="3973340"/>
            <a:ext cx="4692077" cy="984885"/>
          </a:xfrm>
          <a:prstGeom prst="rect">
            <a:avLst/>
          </a:prstGeom>
          <a:solidFill>
            <a:srgbClr val="002060"/>
          </a:solidFill>
        </p:spPr>
        <p:txBody>
          <a:bodyPr wrap="square" rtlCol="0">
            <a:spAutoFit/>
          </a:bodyPr>
          <a:lstStyle/>
          <a:p>
            <a:r>
              <a:rPr lang="en-US" dirty="0" err="1">
                <a:solidFill>
                  <a:srgbClr val="00FFFE"/>
                </a:solidFill>
              </a:rPr>
              <a:t>Preductal</a:t>
            </a:r>
            <a:r>
              <a:rPr lang="en-US" dirty="0">
                <a:solidFill>
                  <a:srgbClr val="00FFFE"/>
                </a:solidFill>
              </a:rPr>
              <a:t>  SpO2, </a:t>
            </a:r>
            <a:r>
              <a:rPr lang="en-US" sz="2000" dirty="0">
                <a:solidFill>
                  <a:srgbClr val="00FFFE"/>
                </a:solidFill>
              </a:rPr>
              <a:t>ABG,  posterior </a:t>
            </a:r>
            <a:r>
              <a:rPr lang="en-US" sz="2000" dirty="0" err="1">
                <a:solidFill>
                  <a:srgbClr val="00FFFE"/>
                </a:solidFill>
              </a:rPr>
              <a:t>tibial</a:t>
            </a:r>
            <a:r>
              <a:rPr lang="en-US" sz="2000" dirty="0">
                <a:solidFill>
                  <a:srgbClr val="00FFFE"/>
                </a:solidFill>
              </a:rPr>
              <a:t> arterial p</a:t>
            </a:r>
            <a:r>
              <a:rPr lang="en-US" dirty="0">
                <a:solidFill>
                  <a:srgbClr val="00FFFE"/>
                </a:solidFill>
              </a:rPr>
              <a:t>alpation, Urine Output </a:t>
            </a:r>
          </a:p>
          <a:p>
            <a:r>
              <a:rPr lang="en-US" dirty="0">
                <a:solidFill>
                  <a:srgbClr val="00FFFE"/>
                </a:solidFill>
              </a:rPr>
              <a:t> </a:t>
            </a:r>
          </a:p>
        </p:txBody>
      </p:sp>
      <p:sp>
        <p:nvSpPr>
          <p:cNvPr id="26" name="TextBox 25">
            <a:extLst>
              <a:ext uri="{FF2B5EF4-FFF2-40B4-BE49-F238E27FC236}">
                <a16:creationId xmlns:a16="http://schemas.microsoft.com/office/drawing/2014/main" id="{6DD6202D-BDD1-5EF1-224E-94D244035307}"/>
              </a:ext>
            </a:extLst>
          </p:cNvPr>
          <p:cNvSpPr txBox="1"/>
          <p:nvPr/>
        </p:nvSpPr>
        <p:spPr>
          <a:xfrm>
            <a:off x="9790493" y="864263"/>
            <a:ext cx="1838901" cy="646331"/>
          </a:xfrm>
          <a:prstGeom prst="rect">
            <a:avLst/>
          </a:prstGeom>
          <a:solidFill>
            <a:srgbClr val="7030A0"/>
          </a:solidFill>
        </p:spPr>
        <p:txBody>
          <a:bodyPr wrap="none" rtlCol="0">
            <a:spAutoFit/>
          </a:bodyPr>
          <a:lstStyle/>
          <a:p>
            <a:r>
              <a:rPr lang="en-US" dirty="0"/>
              <a:t> SpO2 = 90-95%</a:t>
            </a:r>
          </a:p>
          <a:p>
            <a:r>
              <a:rPr lang="en-US" dirty="0"/>
              <a:t> PaO2 = 60 </a:t>
            </a:r>
            <a:r>
              <a:rPr lang="en-US" dirty="0" err="1"/>
              <a:t>mmhg</a:t>
            </a:r>
            <a:endParaRPr lang="en-US" dirty="0"/>
          </a:p>
        </p:txBody>
      </p:sp>
      <p:sp>
        <p:nvSpPr>
          <p:cNvPr id="66" name="TextBox 65">
            <a:extLst>
              <a:ext uri="{FF2B5EF4-FFF2-40B4-BE49-F238E27FC236}">
                <a16:creationId xmlns:a16="http://schemas.microsoft.com/office/drawing/2014/main" id="{58AE819B-1FD3-3991-DB21-FC938A315D66}"/>
              </a:ext>
            </a:extLst>
          </p:cNvPr>
          <p:cNvSpPr txBox="1"/>
          <p:nvPr/>
        </p:nvSpPr>
        <p:spPr>
          <a:xfrm>
            <a:off x="1072265" y="5285903"/>
            <a:ext cx="2999232" cy="369332"/>
          </a:xfrm>
          <a:prstGeom prst="rect">
            <a:avLst/>
          </a:prstGeom>
          <a:noFill/>
        </p:spPr>
        <p:txBody>
          <a:bodyPr wrap="square" rtlCol="0">
            <a:spAutoFit/>
          </a:bodyPr>
          <a:lstStyle/>
          <a:p>
            <a:pPr algn="ctr"/>
            <a:r>
              <a:rPr lang="en-US" b="1" u="sng" dirty="0"/>
              <a:t>*Echocardiographic criteria</a:t>
            </a:r>
          </a:p>
        </p:txBody>
      </p:sp>
      <p:sp>
        <p:nvSpPr>
          <p:cNvPr id="51" name="TextBox 50">
            <a:extLst>
              <a:ext uri="{FF2B5EF4-FFF2-40B4-BE49-F238E27FC236}">
                <a16:creationId xmlns:a16="http://schemas.microsoft.com/office/drawing/2014/main" id="{7369D18E-C5B0-88B4-B9D1-28C7CC640504}"/>
              </a:ext>
            </a:extLst>
          </p:cNvPr>
          <p:cNvSpPr txBox="1"/>
          <p:nvPr/>
        </p:nvSpPr>
        <p:spPr>
          <a:xfrm>
            <a:off x="7051373" y="2508901"/>
            <a:ext cx="2282888" cy="615553"/>
          </a:xfrm>
          <a:prstGeom prst="rect">
            <a:avLst/>
          </a:prstGeom>
          <a:solidFill>
            <a:srgbClr val="92D050"/>
          </a:solidFill>
        </p:spPr>
        <p:txBody>
          <a:bodyPr wrap="square" rtlCol="0">
            <a:spAutoFit/>
          </a:bodyPr>
          <a:lstStyle/>
          <a:p>
            <a:r>
              <a:rPr lang="en-US" dirty="0"/>
              <a:t> </a:t>
            </a:r>
            <a:r>
              <a:rPr lang="en-US" sz="1600" dirty="0">
                <a:solidFill>
                  <a:srgbClr val="C912B6"/>
                </a:solidFill>
              </a:rPr>
              <a:t>IV = 0.14mg/kg/h X 3h,    then 0.07mg/kg/h</a:t>
            </a:r>
          </a:p>
        </p:txBody>
      </p:sp>
      <p:sp>
        <p:nvSpPr>
          <p:cNvPr id="18" name="TextBox 17">
            <a:extLst>
              <a:ext uri="{FF2B5EF4-FFF2-40B4-BE49-F238E27FC236}">
                <a16:creationId xmlns:a16="http://schemas.microsoft.com/office/drawing/2014/main" id="{712514A7-3F3B-9C07-D5AA-19E4063B4292}"/>
              </a:ext>
            </a:extLst>
          </p:cNvPr>
          <p:cNvSpPr txBox="1"/>
          <p:nvPr/>
        </p:nvSpPr>
        <p:spPr>
          <a:xfrm>
            <a:off x="9579428" y="174171"/>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solidFill>
                  <a:schemeClr val="bg2"/>
                </a:solidFill>
                <a:highlight>
                  <a:srgbClr val="FFFF00"/>
                </a:highlight>
                <a:ea typeface="Calibri"/>
                <a:cs typeface="Calibri"/>
              </a:rPr>
              <a:t>2002 - 2015</a:t>
            </a:r>
          </a:p>
        </p:txBody>
      </p:sp>
      <p:sp>
        <p:nvSpPr>
          <p:cNvPr id="28" name="TextBox 27">
            <a:extLst>
              <a:ext uri="{FF2B5EF4-FFF2-40B4-BE49-F238E27FC236}">
                <a16:creationId xmlns:a16="http://schemas.microsoft.com/office/drawing/2014/main" id="{60A83FC2-A2FB-4159-FF7E-FEB64BEE20A9}"/>
              </a:ext>
            </a:extLst>
          </p:cNvPr>
          <p:cNvSpPr txBox="1"/>
          <p:nvPr/>
        </p:nvSpPr>
        <p:spPr>
          <a:xfrm>
            <a:off x="1236206" y="5795124"/>
            <a:ext cx="274320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ea typeface="Calibri"/>
                <a:cs typeface="Calibri"/>
              </a:rPr>
              <a:t>Ventricular physiology</a:t>
            </a:r>
          </a:p>
        </p:txBody>
      </p:sp>
    </p:spTree>
    <p:extLst>
      <p:ext uri="{BB962C8B-B14F-4D97-AF65-F5344CB8AC3E}">
        <p14:creationId xmlns:p14="http://schemas.microsoft.com/office/powerpoint/2010/main" val="609653040"/>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19256</TotalTime>
  <Words>2284</Words>
  <Application>Microsoft Office PowerPoint</Application>
  <PresentationFormat>Widescreen</PresentationFormat>
  <Paragraphs>258</Paragraphs>
  <Slides>47</Slides>
  <Notes>6</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SILDENAFIL – Past , Present ,and Future.</vt:lpstr>
      <vt:lpstr>               Sildenafil in PPHN  – Where Do We Stand</vt:lpstr>
      <vt:lpstr>Pathophysiology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Sildenafil Plus – What is Evidence </vt:lpstr>
      <vt:lpstr>PowerPoint Presentation</vt:lpstr>
      <vt:lpstr>Special considerations</vt:lpstr>
      <vt:lpstr>PowerPoint Presentation</vt:lpstr>
      <vt:lpstr>PowerPoint Presentation</vt:lpstr>
      <vt:lpstr>  PPHN in CDH </vt:lpstr>
      <vt:lpstr>PowerPoint Presentation</vt:lpstr>
      <vt:lpstr>PowerPoint Presentation</vt:lpstr>
      <vt:lpstr>PowerPoint Presentation</vt:lpstr>
      <vt:lpstr>       Goal Directed therapy in PPHN </vt:lpstr>
      <vt:lpstr>PowerPoint Presentation</vt:lpstr>
      <vt:lpstr>PowerPoint Presentation</vt:lpstr>
      <vt:lpstr>PowerPoint Presentation</vt:lpstr>
      <vt:lpstr>CDH babies did well 2002 to 2014 neurologically </vt:lpstr>
      <vt:lpstr>PowerPoint Presentation</vt:lpstr>
      <vt:lpstr> Sildenafil in Neuroprotection </vt:lpstr>
      <vt:lpstr>PowerPoint Presentation</vt:lpstr>
      <vt:lpstr>PowerPoint Presentation</vt:lpstr>
      <vt:lpstr>Original research 2023. Rajiv et al</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SILDENAFIL</dc:title>
  <dc:creator>Microsoft Office User</dc:creator>
  <cp:lastModifiedBy>Nalinikanta Panigrahy</cp:lastModifiedBy>
  <cp:revision>1141</cp:revision>
  <dcterms:created xsi:type="dcterms:W3CDTF">2021-06-10T07:59:21Z</dcterms:created>
  <dcterms:modified xsi:type="dcterms:W3CDTF">2026-09-04T18:17:53Z</dcterms:modified>
</cp:coreProperties>
</file>